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 ContentType="image/tiff"/>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473" r:id="rId3"/>
    <p:sldId id="580" r:id="rId4"/>
    <p:sldId id="478" r:id="rId5"/>
    <p:sldId id="512" r:id="rId6"/>
    <p:sldId id="590" r:id="rId7"/>
    <p:sldId id="601" r:id="rId8"/>
    <p:sldId id="589" r:id="rId9"/>
    <p:sldId id="560" r:id="rId10"/>
    <p:sldId id="561" r:id="rId11"/>
    <p:sldId id="591" r:id="rId12"/>
    <p:sldId id="598" r:id="rId13"/>
    <p:sldId id="545" r:id="rId14"/>
    <p:sldId id="546" r:id="rId15"/>
    <p:sldId id="498" r:id="rId16"/>
    <p:sldId id="495" r:id="rId17"/>
    <p:sldId id="562" r:id="rId18"/>
    <p:sldId id="594" r:id="rId19"/>
    <p:sldId id="595" r:id="rId20"/>
    <p:sldId id="548" r:id="rId21"/>
    <p:sldId id="581" r:id="rId22"/>
    <p:sldId id="563" r:id="rId23"/>
    <p:sldId id="564" r:id="rId24"/>
    <p:sldId id="592" r:id="rId25"/>
    <p:sldId id="565" r:id="rId26"/>
    <p:sldId id="593" r:id="rId27"/>
    <p:sldId id="576" r:id="rId28"/>
    <p:sldId id="579" r:id="rId29"/>
    <p:sldId id="582" r:id="rId30"/>
    <p:sldId id="551" r:id="rId31"/>
    <p:sldId id="599" r:id="rId32"/>
    <p:sldId id="600" r:id="rId33"/>
    <p:sldId id="583" r:id="rId34"/>
    <p:sldId id="555" r:id="rId35"/>
    <p:sldId id="602" r:id="rId36"/>
    <p:sldId id="604" r:id="rId37"/>
    <p:sldId id="556" r:id="rId38"/>
    <p:sldId id="584" r:id="rId39"/>
    <p:sldId id="566" r:id="rId40"/>
    <p:sldId id="614" r:id="rId41"/>
    <p:sldId id="567" r:id="rId42"/>
    <p:sldId id="568" r:id="rId43"/>
    <p:sldId id="569" r:id="rId44"/>
    <p:sldId id="572" r:id="rId45"/>
    <p:sldId id="573" r:id="rId46"/>
    <p:sldId id="574" r:id="rId47"/>
    <p:sldId id="616" r:id="rId48"/>
    <p:sldId id="615" r:id="rId49"/>
    <p:sldId id="585" r:id="rId50"/>
    <p:sldId id="405" r:id="rId51"/>
    <p:sldId id="586" r:id="rId52"/>
    <p:sldId id="588" r:id="rId53"/>
    <p:sldId id="587" r:id="rId54"/>
    <p:sldId id="453" r:id="rId55"/>
    <p:sldId id="605" r:id="rId56"/>
    <p:sldId id="606" r:id="rId57"/>
    <p:sldId id="607" r:id="rId58"/>
    <p:sldId id="608" r:id="rId59"/>
    <p:sldId id="609" r:id="rId60"/>
    <p:sldId id="610" r:id="rId61"/>
    <p:sldId id="611" r:id="rId62"/>
    <p:sldId id="612" r:id="rId63"/>
    <p:sldId id="613" r:id="rId64"/>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000099"/>
    <a:srgbClr val="FFFF66"/>
    <a:srgbClr val="CCECFF"/>
    <a:srgbClr val="CC3300"/>
    <a:srgbClr val="CC9900"/>
    <a:srgbClr val="33CC33"/>
    <a:srgbClr val="6699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3220" autoAdjust="0"/>
  </p:normalViewPr>
  <p:slideViewPr>
    <p:cSldViewPr snapToGrid="0">
      <p:cViewPr>
        <p:scale>
          <a:sx n="72" d="100"/>
          <a:sy n="72" d="100"/>
        </p:scale>
        <p:origin x="1056" y="-3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728"/>
    </p:cViewPr>
  </p:sorterViewPr>
  <p:notesViewPr>
    <p:cSldViewPr snapToGrid="0">
      <p:cViewPr varScale="1">
        <p:scale>
          <a:sx n="51" d="100"/>
          <a:sy n="51" d="100"/>
        </p:scale>
        <p:origin x="2620"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5C755C14-65A9-46FC-A8A1-0AEDD1684D93}" type="datetimeFigureOut">
              <a:rPr lang="zh-CN" altLang="en-US" smtClean="0"/>
              <a:t>2019/9/5</a:t>
            </a:fld>
            <a:endParaRPr lang="zh-CN" altLang="en-US"/>
          </a:p>
        </p:txBody>
      </p:sp>
      <p:sp>
        <p:nvSpPr>
          <p:cNvPr id="4" name="页脚占位符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018A129C-6562-4A90-A059-3D7C8135FACA}" type="slidenum">
              <a:rPr lang="zh-CN" altLang="en-US" smtClean="0"/>
              <a:t>‹#›</a:t>
            </a:fld>
            <a:endParaRPr lang="zh-CN" altLang="en-US"/>
          </a:p>
        </p:txBody>
      </p:sp>
    </p:spTree>
    <p:extLst>
      <p:ext uri="{BB962C8B-B14F-4D97-AF65-F5344CB8AC3E}">
        <p14:creationId xmlns:p14="http://schemas.microsoft.com/office/powerpoint/2010/main" val="3647327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pPr>
              <a:defRPr/>
            </a:pPr>
            <a:endParaRPr lang="en-US"/>
          </a:p>
        </p:txBody>
      </p:sp>
      <p:sp>
        <p:nvSpPr>
          <p:cNvPr id="10243"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pPr>
              <a:defRPr/>
            </a:pPr>
            <a:endParaRPr lang="en-US"/>
          </a:p>
        </p:txBody>
      </p:sp>
      <p:sp>
        <p:nvSpPr>
          <p:cNvPr id="3174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pPr>
              <a:defRPr/>
            </a:pPr>
            <a:endParaRPr lang="en-US"/>
          </a:p>
        </p:txBody>
      </p:sp>
      <p:sp>
        <p:nvSpPr>
          <p:cNvPr id="10247"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A63B750C-3F9F-4757-B454-F7959CB3DAF9}" type="slidenum">
              <a:rPr lang="en-US"/>
              <a:pPr>
                <a:defRPr/>
              </a:pPr>
              <a:t>‹#›</a:t>
            </a:fld>
            <a:endParaRPr lang="en-US"/>
          </a:p>
        </p:txBody>
      </p:sp>
    </p:spTree>
    <p:extLst>
      <p:ext uri="{BB962C8B-B14F-4D97-AF65-F5344CB8AC3E}">
        <p14:creationId xmlns:p14="http://schemas.microsoft.com/office/powerpoint/2010/main" val="35603399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D7C7D78-5137-423D-AEE4-D98EFC7B6300}" type="slidenum">
              <a:rPr lang="en-US" smtClean="0"/>
              <a:pPr/>
              <a:t>1</a:t>
            </a:fld>
            <a:endParaRPr lang="en-US" dirty="0"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defTabSz="966612" eaLnBrk="1" hangingPunct="1">
              <a:defRPr/>
            </a:pPr>
            <a:endParaRPr lang="en-US" dirty="0" smtClean="0"/>
          </a:p>
        </p:txBody>
      </p:sp>
    </p:spTree>
    <p:extLst>
      <p:ext uri="{BB962C8B-B14F-4D97-AF65-F5344CB8AC3E}">
        <p14:creationId xmlns:p14="http://schemas.microsoft.com/office/powerpoint/2010/main" val="1467621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38</a:t>
            </a:fld>
            <a:endParaRPr lang="en-US" dirty="0"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US" dirty="0" smtClean="0"/>
              <a:t>The main goal of this lecture is to introduce to you what </a:t>
            </a:r>
            <a:r>
              <a:rPr lang="en-US" dirty="0" err="1" smtClean="0"/>
              <a:t>bioimage</a:t>
            </a:r>
            <a:r>
              <a:rPr lang="en-US" dirty="0" smtClean="0"/>
              <a:t> informatics is and what this</a:t>
            </a:r>
            <a:r>
              <a:rPr lang="en-US" baseline="0" dirty="0" smtClean="0"/>
              <a:t> class is about. Here is an outline of this lecture. </a:t>
            </a:r>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As you will see again and again in the class, to understand </a:t>
            </a:r>
            <a:r>
              <a:rPr lang="en-US" dirty="0" err="1" smtClean="0"/>
              <a:t>bioimage</a:t>
            </a:r>
            <a:r>
              <a:rPr lang="en-US" dirty="0" smtClean="0"/>
              <a:t> informatics depends critically on understanding the biological background of bioimage informatics. This is because </a:t>
            </a:r>
            <a:r>
              <a:rPr lang="en-US" dirty="0" err="1" smtClean="0"/>
              <a:t>bioimage</a:t>
            </a:r>
            <a:r>
              <a:rPr lang="en-US" dirty="0" smtClean="0"/>
              <a:t> informatics is created to answer biological questions rather than for technological curiosity. If we do not understand the biological questions, we will not be able to understand </a:t>
            </a:r>
            <a:r>
              <a:rPr lang="en-US" dirty="0" err="1" smtClean="0"/>
              <a:t>bioimage</a:t>
            </a:r>
            <a:r>
              <a:rPr lang="en-US" dirty="0" smtClean="0"/>
              <a:t> informatics. So for this reason we need to build some background knowledge about biology, and specifically for this lecture about cell biology. </a:t>
            </a:r>
          </a:p>
          <a:p>
            <a:pPr eaLnBrk="1" hangingPunct="1"/>
            <a:endParaRPr lang="en-US" dirty="0" smtClean="0"/>
          </a:p>
          <a:p>
            <a:pPr eaLnBrk="1" hangingPunct="1"/>
            <a:r>
              <a:rPr lang="en-US" dirty="0" smtClean="0"/>
              <a:t>For the most part of this course, our discussion on biology will be on a level that will be quite comfortable for you. </a:t>
            </a:r>
          </a:p>
          <a:p>
            <a:pPr eaLnBrk="1" hangingPunct="1"/>
            <a:endParaRPr lang="en-US" dirty="0" smtClean="0"/>
          </a:p>
          <a:p>
            <a:pPr eaLnBrk="1" hangingPunct="1"/>
            <a:r>
              <a:rPr lang="en-US" dirty="0" smtClean="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251152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BDB089-580A-4512-ADF8-0266A5BB7D3D}" type="slidenum">
              <a:rPr lang="en-US"/>
              <a:pPr/>
              <a:t>48</a:t>
            </a:fld>
            <a:endParaRPr lang="en-US"/>
          </a:p>
        </p:txBody>
      </p:sp>
      <p:sp>
        <p:nvSpPr>
          <p:cNvPr id="439298" name="Rectangle 2"/>
          <p:cNvSpPr>
            <a:spLocks noGrp="1" noRot="1" noChangeAspect="1" noChangeArrowheads="1" noTextEdit="1"/>
          </p:cNvSpPr>
          <p:nvPr>
            <p:ph type="sldImg"/>
          </p:nvPr>
        </p:nvSpPr>
        <p:spPr>
          <a:ln/>
        </p:spPr>
      </p:sp>
      <p:sp>
        <p:nvSpPr>
          <p:cNvPr id="439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11620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49</a:t>
            </a:fld>
            <a:endParaRPr lang="en-US" dirty="0"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US" dirty="0" smtClean="0"/>
              <a:t>The main goal of this lecture is to introduce to you what </a:t>
            </a:r>
            <a:r>
              <a:rPr lang="en-US" dirty="0" err="1" smtClean="0"/>
              <a:t>bioimage</a:t>
            </a:r>
            <a:r>
              <a:rPr lang="en-US" dirty="0" smtClean="0"/>
              <a:t> informatics is and what this</a:t>
            </a:r>
            <a:r>
              <a:rPr lang="en-US" baseline="0" dirty="0" smtClean="0"/>
              <a:t> class is about. Here is an outline of this lecture. </a:t>
            </a:r>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As you will see again and again in the class, to understand </a:t>
            </a:r>
            <a:r>
              <a:rPr lang="en-US" dirty="0" err="1" smtClean="0"/>
              <a:t>bioimage</a:t>
            </a:r>
            <a:r>
              <a:rPr lang="en-US" dirty="0" smtClean="0"/>
              <a:t> informatics depends critically on understanding the biological background of bioimage informatics. This is because </a:t>
            </a:r>
            <a:r>
              <a:rPr lang="en-US" dirty="0" err="1" smtClean="0"/>
              <a:t>bioimage</a:t>
            </a:r>
            <a:r>
              <a:rPr lang="en-US" dirty="0" smtClean="0"/>
              <a:t> informatics is created to answer biological questions rather than for technological curiosity. If we do not understand the biological questions, we will not be able to understand </a:t>
            </a:r>
            <a:r>
              <a:rPr lang="en-US" dirty="0" err="1" smtClean="0"/>
              <a:t>bioimage</a:t>
            </a:r>
            <a:r>
              <a:rPr lang="en-US" dirty="0" smtClean="0"/>
              <a:t> informatics. So for this reason we need to build some background knowledge about biology, and specifically for this lecture about cell biology. </a:t>
            </a:r>
          </a:p>
          <a:p>
            <a:pPr eaLnBrk="1" hangingPunct="1"/>
            <a:endParaRPr lang="en-US" dirty="0" smtClean="0"/>
          </a:p>
          <a:p>
            <a:pPr eaLnBrk="1" hangingPunct="1"/>
            <a:r>
              <a:rPr lang="en-US" dirty="0" smtClean="0"/>
              <a:t>For the most part of this course, our discussion on biology will be on a level that will be quite comfortable for you. </a:t>
            </a:r>
          </a:p>
          <a:p>
            <a:pPr eaLnBrk="1" hangingPunct="1"/>
            <a:endParaRPr lang="en-US" dirty="0" smtClean="0"/>
          </a:p>
          <a:p>
            <a:pPr eaLnBrk="1" hangingPunct="1"/>
            <a:r>
              <a:rPr lang="en-US" dirty="0" smtClean="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993328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E2293480-CD09-4E7C-84B2-0868923BF570}" type="slidenum">
              <a:rPr lang="en-US" smtClean="0"/>
              <a:pPr/>
              <a:t>50</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753927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E2293480-CD09-4E7C-84B2-0868923BF570}" type="slidenum">
              <a:rPr lang="en-US" smtClean="0"/>
              <a:pPr/>
              <a:t>51</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411679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5D18A7D4-B62C-4262-B97E-9E8DBC0664DD}" type="slidenum">
              <a:rPr lang="en-US" smtClean="0"/>
              <a:pPr/>
              <a:t>54</a:t>
            </a:fld>
            <a:endParaRPr lang="en-US"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587381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defRPr>
            </a:lvl1pPr>
            <a:lvl2pPr marL="785372" indent="-302066" eaLnBrk="0" hangingPunct="0">
              <a:defRPr sz="2100">
                <a:solidFill>
                  <a:schemeClr val="tx1"/>
                </a:solidFill>
                <a:latin typeface="Arial" charset="0"/>
              </a:defRPr>
            </a:lvl2pPr>
            <a:lvl3pPr marL="1208265" indent="-241653" eaLnBrk="0" hangingPunct="0">
              <a:defRPr sz="2100">
                <a:solidFill>
                  <a:schemeClr val="tx1"/>
                </a:solidFill>
                <a:latin typeface="Arial" charset="0"/>
              </a:defRPr>
            </a:lvl3pPr>
            <a:lvl4pPr marL="1691571" indent="-241653" eaLnBrk="0" hangingPunct="0">
              <a:defRPr sz="2100">
                <a:solidFill>
                  <a:schemeClr val="tx1"/>
                </a:solidFill>
                <a:latin typeface="Arial" charset="0"/>
              </a:defRPr>
            </a:lvl4pPr>
            <a:lvl5pPr marL="2174878" indent="-241653" eaLnBrk="0" hangingPunct="0">
              <a:defRPr sz="2100">
                <a:solidFill>
                  <a:schemeClr val="tx1"/>
                </a:solidFill>
                <a:latin typeface="Arial" charset="0"/>
              </a:defRPr>
            </a:lvl5pPr>
            <a:lvl6pPr marL="2658184" indent="-241653" eaLnBrk="0" fontAlgn="base" hangingPunct="0">
              <a:spcBef>
                <a:spcPct val="0"/>
              </a:spcBef>
              <a:spcAft>
                <a:spcPct val="0"/>
              </a:spcAft>
              <a:defRPr sz="2100">
                <a:solidFill>
                  <a:schemeClr val="tx1"/>
                </a:solidFill>
                <a:latin typeface="Arial" charset="0"/>
              </a:defRPr>
            </a:lvl6pPr>
            <a:lvl7pPr marL="3141490" indent="-241653" eaLnBrk="0" fontAlgn="base" hangingPunct="0">
              <a:spcBef>
                <a:spcPct val="0"/>
              </a:spcBef>
              <a:spcAft>
                <a:spcPct val="0"/>
              </a:spcAft>
              <a:defRPr sz="2100">
                <a:solidFill>
                  <a:schemeClr val="tx1"/>
                </a:solidFill>
                <a:latin typeface="Arial" charset="0"/>
              </a:defRPr>
            </a:lvl7pPr>
            <a:lvl8pPr marL="3624796" indent="-241653" eaLnBrk="0" fontAlgn="base" hangingPunct="0">
              <a:spcBef>
                <a:spcPct val="0"/>
              </a:spcBef>
              <a:spcAft>
                <a:spcPct val="0"/>
              </a:spcAft>
              <a:defRPr sz="2100">
                <a:solidFill>
                  <a:schemeClr val="tx1"/>
                </a:solidFill>
                <a:latin typeface="Arial" charset="0"/>
              </a:defRPr>
            </a:lvl8pPr>
            <a:lvl9pPr marL="4108102" indent="-241653" eaLnBrk="0" fontAlgn="base" hangingPunct="0">
              <a:spcBef>
                <a:spcPct val="0"/>
              </a:spcBef>
              <a:spcAft>
                <a:spcPct val="0"/>
              </a:spcAft>
              <a:defRPr sz="2100">
                <a:solidFill>
                  <a:schemeClr val="tx1"/>
                </a:solidFill>
                <a:latin typeface="Arial" charset="0"/>
              </a:defRPr>
            </a:lvl9pPr>
          </a:lstStyle>
          <a:p>
            <a:pPr eaLnBrk="1" hangingPunct="1"/>
            <a:fld id="{6217E19B-FCE3-4DF7-93E3-FE9170955C73}" type="slidenum">
              <a:rPr lang="en-US" sz="1300"/>
              <a:pPr eaLnBrk="1" hangingPunct="1"/>
              <a:t>55</a:t>
            </a:fld>
            <a:endParaRPr lang="en-US" sz="13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404297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defRPr>
            </a:lvl1pPr>
            <a:lvl2pPr marL="785372" indent="-302066" eaLnBrk="0" hangingPunct="0">
              <a:defRPr sz="2100">
                <a:solidFill>
                  <a:schemeClr val="tx1"/>
                </a:solidFill>
                <a:latin typeface="Arial" charset="0"/>
              </a:defRPr>
            </a:lvl2pPr>
            <a:lvl3pPr marL="1208265" indent="-241653" eaLnBrk="0" hangingPunct="0">
              <a:defRPr sz="2100">
                <a:solidFill>
                  <a:schemeClr val="tx1"/>
                </a:solidFill>
                <a:latin typeface="Arial" charset="0"/>
              </a:defRPr>
            </a:lvl3pPr>
            <a:lvl4pPr marL="1691571" indent="-241653" eaLnBrk="0" hangingPunct="0">
              <a:defRPr sz="2100">
                <a:solidFill>
                  <a:schemeClr val="tx1"/>
                </a:solidFill>
                <a:latin typeface="Arial" charset="0"/>
              </a:defRPr>
            </a:lvl4pPr>
            <a:lvl5pPr marL="2174878" indent="-241653" eaLnBrk="0" hangingPunct="0">
              <a:defRPr sz="2100">
                <a:solidFill>
                  <a:schemeClr val="tx1"/>
                </a:solidFill>
                <a:latin typeface="Arial" charset="0"/>
              </a:defRPr>
            </a:lvl5pPr>
            <a:lvl6pPr marL="2658184" indent="-241653" eaLnBrk="0" fontAlgn="base" hangingPunct="0">
              <a:spcBef>
                <a:spcPct val="0"/>
              </a:spcBef>
              <a:spcAft>
                <a:spcPct val="0"/>
              </a:spcAft>
              <a:defRPr sz="2100">
                <a:solidFill>
                  <a:schemeClr val="tx1"/>
                </a:solidFill>
                <a:latin typeface="Arial" charset="0"/>
              </a:defRPr>
            </a:lvl6pPr>
            <a:lvl7pPr marL="3141490" indent="-241653" eaLnBrk="0" fontAlgn="base" hangingPunct="0">
              <a:spcBef>
                <a:spcPct val="0"/>
              </a:spcBef>
              <a:spcAft>
                <a:spcPct val="0"/>
              </a:spcAft>
              <a:defRPr sz="2100">
                <a:solidFill>
                  <a:schemeClr val="tx1"/>
                </a:solidFill>
                <a:latin typeface="Arial" charset="0"/>
              </a:defRPr>
            </a:lvl7pPr>
            <a:lvl8pPr marL="3624796" indent="-241653" eaLnBrk="0" fontAlgn="base" hangingPunct="0">
              <a:spcBef>
                <a:spcPct val="0"/>
              </a:spcBef>
              <a:spcAft>
                <a:spcPct val="0"/>
              </a:spcAft>
              <a:defRPr sz="2100">
                <a:solidFill>
                  <a:schemeClr val="tx1"/>
                </a:solidFill>
                <a:latin typeface="Arial" charset="0"/>
              </a:defRPr>
            </a:lvl8pPr>
            <a:lvl9pPr marL="4108102" indent="-241653" eaLnBrk="0" fontAlgn="base" hangingPunct="0">
              <a:spcBef>
                <a:spcPct val="0"/>
              </a:spcBef>
              <a:spcAft>
                <a:spcPct val="0"/>
              </a:spcAft>
              <a:defRPr sz="2100">
                <a:solidFill>
                  <a:schemeClr val="tx1"/>
                </a:solidFill>
                <a:latin typeface="Arial" charset="0"/>
              </a:defRPr>
            </a:lvl9pPr>
          </a:lstStyle>
          <a:p>
            <a:pPr eaLnBrk="1" hangingPunct="1"/>
            <a:fld id="{91FC04F8-7D6F-4EC9-A57E-88A044B0763A}" type="slidenum">
              <a:rPr lang="en-US" sz="1300"/>
              <a:pPr eaLnBrk="1" hangingPunct="1"/>
              <a:t>56</a:t>
            </a:fld>
            <a:endParaRPr lang="en-US" sz="13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062277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defRPr>
            </a:lvl1pPr>
            <a:lvl2pPr marL="785372" indent="-302066" eaLnBrk="0" hangingPunct="0">
              <a:defRPr sz="2100">
                <a:solidFill>
                  <a:schemeClr val="tx1"/>
                </a:solidFill>
                <a:latin typeface="Arial" charset="0"/>
              </a:defRPr>
            </a:lvl2pPr>
            <a:lvl3pPr marL="1208265" indent="-241653" eaLnBrk="0" hangingPunct="0">
              <a:defRPr sz="2100">
                <a:solidFill>
                  <a:schemeClr val="tx1"/>
                </a:solidFill>
                <a:latin typeface="Arial" charset="0"/>
              </a:defRPr>
            </a:lvl3pPr>
            <a:lvl4pPr marL="1691571" indent="-241653" eaLnBrk="0" hangingPunct="0">
              <a:defRPr sz="2100">
                <a:solidFill>
                  <a:schemeClr val="tx1"/>
                </a:solidFill>
                <a:latin typeface="Arial" charset="0"/>
              </a:defRPr>
            </a:lvl4pPr>
            <a:lvl5pPr marL="2174878" indent="-241653" eaLnBrk="0" hangingPunct="0">
              <a:defRPr sz="2100">
                <a:solidFill>
                  <a:schemeClr val="tx1"/>
                </a:solidFill>
                <a:latin typeface="Arial" charset="0"/>
              </a:defRPr>
            </a:lvl5pPr>
            <a:lvl6pPr marL="2658184" indent="-241653" eaLnBrk="0" fontAlgn="base" hangingPunct="0">
              <a:spcBef>
                <a:spcPct val="0"/>
              </a:spcBef>
              <a:spcAft>
                <a:spcPct val="0"/>
              </a:spcAft>
              <a:defRPr sz="2100">
                <a:solidFill>
                  <a:schemeClr val="tx1"/>
                </a:solidFill>
                <a:latin typeface="Arial" charset="0"/>
              </a:defRPr>
            </a:lvl6pPr>
            <a:lvl7pPr marL="3141490" indent="-241653" eaLnBrk="0" fontAlgn="base" hangingPunct="0">
              <a:spcBef>
                <a:spcPct val="0"/>
              </a:spcBef>
              <a:spcAft>
                <a:spcPct val="0"/>
              </a:spcAft>
              <a:defRPr sz="2100">
                <a:solidFill>
                  <a:schemeClr val="tx1"/>
                </a:solidFill>
                <a:latin typeface="Arial" charset="0"/>
              </a:defRPr>
            </a:lvl7pPr>
            <a:lvl8pPr marL="3624796" indent="-241653" eaLnBrk="0" fontAlgn="base" hangingPunct="0">
              <a:spcBef>
                <a:spcPct val="0"/>
              </a:spcBef>
              <a:spcAft>
                <a:spcPct val="0"/>
              </a:spcAft>
              <a:defRPr sz="2100">
                <a:solidFill>
                  <a:schemeClr val="tx1"/>
                </a:solidFill>
                <a:latin typeface="Arial" charset="0"/>
              </a:defRPr>
            </a:lvl8pPr>
            <a:lvl9pPr marL="4108102" indent="-241653" eaLnBrk="0" fontAlgn="base" hangingPunct="0">
              <a:spcBef>
                <a:spcPct val="0"/>
              </a:spcBef>
              <a:spcAft>
                <a:spcPct val="0"/>
              </a:spcAft>
              <a:defRPr sz="2100">
                <a:solidFill>
                  <a:schemeClr val="tx1"/>
                </a:solidFill>
                <a:latin typeface="Arial" charset="0"/>
              </a:defRPr>
            </a:lvl9pPr>
          </a:lstStyle>
          <a:p>
            <a:pPr eaLnBrk="1" hangingPunct="1"/>
            <a:fld id="{7F3FFC87-FDF8-45E7-AADD-DC19C2261310}" type="slidenum">
              <a:rPr lang="en-US" sz="1300"/>
              <a:pPr eaLnBrk="1" hangingPunct="1"/>
              <a:t>57</a:t>
            </a:fld>
            <a:endParaRPr lang="en-US" sz="13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973975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defRPr>
            </a:lvl1pPr>
            <a:lvl2pPr marL="785372" indent="-302066" eaLnBrk="0" hangingPunct="0">
              <a:defRPr sz="2100">
                <a:solidFill>
                  <a:schemeClr val="tx1"/>
                </a:solidFill>
                <a:latin typeface="Arial" charset="0"/>
              </a:defRPr>
            </a:lvl2pPr>
            <a:lvl3pPr marL="1208265" indent="-241653" eaLnBrk="0" hangingPunct="0">
              <a:defRPr sz="2100">
                <a:solidFill>
                  <a:schemeClr val="tx1"/>
                </a:solidFill>
                <a:latin typeface="Arial" charset="0"/>
              </a:defRPr>
            </a:lvl3pPr>
            <a:lvl4pPr marL="1691571" indent="-241653" eaLnBrk="0" hangingPunct="0">
              <a:defRPr sz="2100">
                <a:solidFill>
                  <a:schemeClr val="tx1"/>
                </a:solidFill>
                <a:latin typeface="Arial" charset="0"/>
              </a:defRPr>
            </a:lvl4pPr>
            <a:lvl5pPr marL="2174878" indent="-241653" eaLnBrk="0" hangingPunct="0">
              <a:defRPr sz="2100">
                <a:solidFill>
                  <a:schemeClr val="tx1"/>
                </a:solidFill>
                <a:latin typeface="Arial" charset="0"/>
              </a:defRPr>
            </a:lvl5pPr>
            <a:lvl6pPr marL="2658184" indent="-241653" eaLnBrk="0" fontAlgn="base" hangingPunct="0">
              <a:spcBef>
                <a:spcPct val="0"/>
              </a:spcBef>
              <a:spcAft>
                <a:spcPct val="0"/>
              </a:spcAft>
              <a:defRPr sz="2100">
                <a:solidFill>
                  <a:schemeClr val="tx1"/>
                </a:solidFill>
                <a:latin typeface="Arial" charset="0"/>
              </a:defRPr>
            </a:lvl6pPr>
            <a:lvl7pPr marL="3141490" indent="-241653" eaLnBrk="0" fontAlgn="base" hangingPunct="0">
              <a:spcBef>
                <a:spcPct val="0"/>
              </a:spcBef>
              <a:spcAft>
                <a:spcPct val="0"/>
              </a:spcAft>
              <a:defRPr sz="2100">
                <a:solidFill>
                  <a:schemeClr val="tx1"/>
                </a:solidFill>
                <a:latin typeface="Arial" charset="0"/>
              </a:defRPr>
            </a:lvl7pPr>
            <a:lvl8pPr marL="3624796" indent="-241653" eaLnBrk="0" fontAlgn="base" hangingPunct="0">
              <a:spcBef>
                <a:spcPct val="0"/>
              </a:spcBef>
              <a:spcAft>
                <a:spcPct val="0"/>
              </a:spcAft>
              <a:defRPr sz="2100">
                <a:solidFill>
                  <a:schemeClr val="tx1"/>
                </a:solidFill>
                <a:latin typeface="Arial" charset="0"/>
              </a:defRPr>
            </a:lvl8pPr>
            <a:lvl9pPr marL="4108102" indent="-241653" eaLnBrk="0" fontAlgn="base" hangingPunct="0">
              <a:spcBef>
                <a:spcPct val="0"/>
              </a:spcBef>
              <a:spcAft>
                <a:spcPct val="0"/>
              </a:spcAft>
              <a:defRPr sz="2100">
                <a:solidFill>
                  <a:schemeClr val="tx1"/>
                </a:solidFill>
                <a:latin typeface="Arial" charset="0"/>
              </a:defRPr>
            </a:lvl9pPr>
          </a:lstStyle>
          <a:p>
            <a:pPr eaLnBrk="1" hangingPunct="1"/>
            <a:fld id="{21E48A48-399C-42B7-B8BC-B9F414EB1D19}" type="slidenum">
              <a:rPr lang="en-US" sz="1300"/>
              <a:pPr eaLnBrk="1" hangingPunct="1"/>
              <a:t>58</a:t>
            </a:fld>
            <a:endParaRPr lang="en-US" sz="13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410188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2</a:t>
            </a:fld>
            <a:endParaRPr lang="en-US" dirty="0"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As you will see again and again in the class, to understand </a:t>
            </a:r>
            <a:r>
              <a:rPr lang="en-US" dirty="0" err="1" smtClean="0"/>
              <a:t>bioimage</a:t>
            </a:r>
            <a:r>
              <a:rPr lang="en-US" dirty="0" smtClean="0"/>
              <a:t> informatics depends critically on understanding the biological background of bioimage informatics. This is because </a:t>
            </a:r>
            <a:r>
              <a:rPr lang="en-US" dirty="0" err="1" smtClean="0"/>
              <a:t>bioimage</a:t>
            </a:r>
            <a:r>
              <a:rPr lang="en-US" dirty="0" smtClean="0"/>
              <a:t> informatics is created to answer biological questions rather than for technological curiosity. If we do not understand the biological questions, we will not be able to understand </a:t>
            </a:r>
            <a:r>
              <a:rPr lang="en-US" dirty="0" err="1" smtClean="0"/>
              <a:t>bioimage</a:t>
            </a:r>
            <a:r>
              <a:rPr lang="en-US" dirty="0" smtClean="0"/>
              <a:t> informatics. So for this reason we need to build some background knowledge about biology, and specifically for this lecture about cell biology. </a:t>
            </a:r>
          </a:p>
          <a:p>
            <a:pPr eaLnBrk="1" hangingPunct="1"/>
            <a:endParaRPr lang="en-US" dirty="0" smtClean="0"/>
          </a:p>
          <a:p>
            <a:pPr eaLnBrk="1" hangingPunct="1"/>
            <a:r>
              <a:rPr lang="en-US" dirty="0" smtClean="0"/>
              <a:t>For the most part of this course, our discussion on biology will be on a level that will be quite comfortable for you. </a:t>
            </a:r>
          </a:p>
          <a:p>
            <a:pPr eaLnBrk="1" hangingPunct="1"/>
            <a:endParaRPr lang="en-US" dirty="0" smtClean="0"/>
          </a:p>
          <a:p>
            <a:pPr eaLnBrk="1" hangingPunct="1"/>
            <a:r>
              <a:rPr lang="en-US" dirty="0" smtClean="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3254982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defRPr>
            </a:lvl1pPr>
            <a:lvl2pPr marL="785372" indent="-302066" eaLnBrk="0" hangingPunct="0">
              <a:defRPr sz="2100">
                <a:solidFill>
                  <a:schemeClr val="tx1"/>
                </a:solidFill>
                <a:latin typeface="Arial" charset="0"/>
              </a:defRPr>
            </a:lvl2pPr>
            <a:lvl3pPr marL="1208265" indent="-241653" eaLnBrk="0" hangingPunct="0">
              <a:defRPr sz="2100">
                <a:solidFill>
                  <a:schemeClr val="tx1"/>
                </a:solidFill>
                <a:latin typeface="Arial" charset="0"/>
              </a:defRPr>
            </a:lvl3pPr>
            <a:lvl4pPr marL="1691571" indent="-241653" eaLnBrk="0" hangingPunct="0">
              <a:defRPr sz="2100">
                <a:solidFill>
                  <a:schemeClr val="tx1"/>
                </a:solidFill>
                <a:latin typeface="Arial" charset="0"/>
              </a:defRPr>
            </a:lvl4pPr>
            <a:lvl5pPr marL="2174878" indent="-241653" eaLnBrk="0" hangingPunct="0">
              <a:defRPr sz="2100">
                <a:solidFill>
                  <a:schemeClr val="tx1"/>
                </a:solidFill>
                <a:latin typeface="Arial" charset="0"/>
              </a:defRPr>
            </a:lvl5pPr>
            <a:lvl6pPr marL="2658184" indent="-241653" eaLnBrk="0" fontAlgn="base" hangingPunct="0">
              <a:spcBef>
                <a:spcPct val="0"/>
              </a:spcBef>
              <a:spcAft>
                <a:spcPct val="0"/>
              </a:spcAft>
              <a:defRPr sz="2100">
                <a:solidFill>
                  <a:schemeClr val="tx1"/>
                </a:solidFill>
                <a:latin typeface="Arial" charset="0"/>
              </a:defRPr>
            </a:lvl6pPr>
            <a:lvl7pPr marL="3141490" indent="-241653" eaLnBrk="0" fontAlgn="base" hangingPunct="0">
              <a:spcBef>
                <a:spcPct val="0"/>
              </a:spcBef>
              <a:spcAft>
                <a:spcPct val="0"/>
              </a:spcAft>
              <a:defRPr sz="2100">
                <a:solidFill>
                  <a:schemeClr val="tx1"/>
                </a:solidFill>
                <a:latin typeface="Arial" charset="0"/>
              </a:defRPr>
            </a:lvl7pPr>
            <a:lvl8pPr marL="3624796" indent="-241653" eaLnBrk="0" fontAlgn="base" hangingPunct="0">
              <a:spcBef>
                <a:spcPct val="0"/>
              </a:spcBef>
              <a:spcAft>
                <a:spcPct val="0"/>
              </a:spcAft>
              <a:defRPr sz="2100">
                <a:solidFill>
                  <a:schemeClr val="tx1"/>
                </a:solidFill>
                <a:latin typeface="Arial" charset="0"/>
              </a:defRPr>
            </a:lvl8pPr>
            <a:lvl9pPr marL="4108102" indent="-241653" eaLnBrk="0" fontAlgn="base" hangingPunct="0">
              <a:spcBef>
                <a:spcPct val="0"/>
              </a:spcBef>
              <a:spcAft>
                <a:spcPct val="0"/>
              </a:spcAft>
              <a:defRPr sz="2100">
                <a:solidFill>
                  <a:schemeClr val="tx1"/>
                </a:solidFill>
                <a:latin typeface="Arial" charset="0"/>
              </a:defRPr>
            </a:lvl9pPr>
          </a:lstStyle>
          <a:p>
            <a:pPr eaLnBrk="1" hangingPunct="1"/>
            <a:fld id="{C99516FD-FCE9-44CE-89D0-6E19CBD22777}" type="slidenum">
              <a:rPr lang="en-US" sz="1300"/>
              <a:pPr eaLnBrk="1" hangingPunct="1"/>
              <a:t>59</a:t>
            </a:fld>
            <a:endParaRPr lang="en-US" sz="13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984453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defRPr>
            </a:lvl1pPr>
            <a:lvl2pPr marL="785372" indent="-302066" eaLnBrk="0" hangingPunct="0">
              <a:defRPr sz="2100">
                <a:solidFill>
                  <a:schemeClr val="tx1"/>
                </a:solidFill>
                <a:latin typeface="Arial" charset="0"/>
              </a:defRPr>
            </a:lvl2pPr>
            <a:lvl3pPr marL="1208265" indent="-241653" eaLnBrk="0" hangingPunct="0">
              <a:defRPr sz="2100">
                <a:solidFill>
                  <a:schemeClr val="tx1"/>
                </a:solidFill>
                <a:latin typeface="Arial" charset="0"/>
              </a:defRPr>
            </a:lvl3pPr>
            <a:lvl4pPr marL="1691571" indent="-241653" eaLnBrk="0" hangingPunct="0">
              <a:defRPr sz="2100">
                <a:solidFill>
                  <a:schemeClr val="tx1"/>
                </a:solidFill>
                <a:latin typeface="Arial" charset="0"/>
              </a:defRPr>
            </a:lvl4pPr>
            <a:lvl5pPr marL="2174878" indent="-241653" eaLnBrk="0" hangingPunct="0">
              <a:defRPr sz="2100">
                <a:solidFill>
                  <a:schemeClr val="tx1"/>
                </a:solidFill>
                <a:latin typeface="Arial" charset="0"/>
              </a:defRPr>
            </a:lvl5pPr>
            <a:lvl6pPr marL="2658184" indent="-241653" eaLnBrk="0" fontAlgn="base" hangingPunct="0">
              <a:spcBef>
                <a:spcPct val="0"/>
              </a:spcBef>
              <a:spcAft>
                <a:spcPct val="0"/>
              </a:spcAft>
              <a:defRPr sz="2100">
                <a:solidFill>
                  <a:schemeClr val="tx1"/>
                </a:solidFill>
                <a:latin typeface="Arial" charset="0"/>
              </a:defRPr>
            </a:lvl6pPr>
            <a:lvl7pPr marL="3141490" indent="-241653" eaLnBrk="0" fontAlgn="base" hangingPunct="0">
              <a:spcBef>
                <a:spcPct val="0"/>
              </a:spcBef>
              <a:spcAft>
                <a:spcPct val="0"/>
              </a:spcAft>
              <a:defRPr sz="2100">
                <a:solidFill>
                  <a:schemeClr val="tx1"/>
                </a:solidFill>
                <a:latin typeface="Arial" charset="0"/>
              </a:defRPr>
            </a:lvl7pPr>
            <a:lvl8pPr marL="3624796" indent="-241653" eaLnBrk="0" fontAlgn="base" hangingPunct="0">
              <a:spcBef>
                <a:spcPct val="0"/>
              </a:spcBef>
              <a:spcAft>
                <a:spcPct val="0"/>
              </a:spcAft>
              <a:defRPr sz="2100">
                <a:solidFill>
                  <a:schemeClr val="tx1"/>
                </a:solidFill>
                <a:latin typeface="Arial" charset="0"/>
              </a:defRPr>
            </a:lvl8pPr>
            <a:lvl9pPr marL="4108102" indent="-241653" eaLnBrk="0" fontAlgn="base" hangingPunct="0">
              <a:spcBef>
                <a:spcPct val="0"/>
              </a:spcBef>
              <a:spcAft>
                <a:spcPct val="0"/>
              </a:spcAft>
              <a:defRPr sz="2100">
                <a:solidFill>
                  <a:schemeClr val="tx1"/>
                </a:solidFill>
                <a:latin typeface="Arial" charset="0"/>
              </a:defRPr>
            </a:lvl9pPr>
          </a:lstStyle>
          <a:p>
            <a:pPr eaLnBrk="1" hangingPunct="1"/>
            <a:fld id="{B1201B43-E265-4E92-91B6-63E30653CEA5}" type="slidenum">
              <a:rPr lang="en-US" sz="1300"/>
              <a:pPr eaLnBrk="1" hangingPunct="1"/>
              <a:t>60</a:t>
            </a:fld>
            <a:endParaRPr lang="en-US" sz="13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615894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defRPr>
            </a:lvl1pPr>
            <a:lvl2pPr marL="785372" indent="-302066" eaLnBrk="0" hangingPunct="0">
              <a:defRPr sz="2100">
                <a:solidFill>
                  <a:schemeClr val="tx1"/>
                </a:solidFill>
                <a:latin typeface="Arial" charset="0"/>
              </a:defRPr>
            </a:lvl2pPr>
            <a:lvl3pPr marL="1208265" indent="-241653" eaLnBrk="0" hangingPunct="0">
              <a:defRPr sz="2100">
                <a:solidFill>
                  <a:schemeClr val="tx1"/>
                </a:solidFill>
                <a:latin typeface="Arial" charset="0"/>
              </a:defRPr>
            </a:lvl3pPr>
            <a:lvl4pPr marL="1691571" indent="-241653" eaLnBrk="0" hangingPunct="0">
              <a:defRPr sz="2100">
                <a:solidFill>
                  <a:schemeClr val="tx1"/>
                </a:solidFill>
                <a:latin typeface="Arial" charset="0"/>
              </a:defRPr>
            </a:lvl4pPr>
            <a:lvl5pPr marL="2174878" indent="-241653" eaLnBrk="0" hangingPunct="0">
              <a:defRPr sz="2100">
                <a:solidFill>
                  <a:schemeClr val="tx1"/>
                </a:solidFill>
                <a:latin typeface="Arial" charset="0"/>
              </a:defRPr>
            </a:lvl5pPr>
            <a:lvl6pPr marL="2658184" indent="-241653" eaLnBrk="0" fontAlgn="base" hangingPunct="0">
              <a:spcBef>
                <a:spcPct val="0"/>
              </a:spcBef>
              <a:spcAft>
                <a:spcPct val="0"/>
              </a:spcAft>
              <a:defRPr sz="2100">
                <a:solidFill>
                  <a:schemeClr val="tx1"/>
                </a:solidFill>
                <a:latin typeface="Arial" charset="0"/>
              </a:defRPr>
            </a:lvl6pPr>
            <a:lvl7pPr marL="3141490" indent="-241653" eaLnBrk="0" fontAlgn="base" hangingPunct="0">
              <a:spcBef>
                <a:spcPct val="0"/>
              </a:spcBef>
              <a:spcAft>
                <a:spcPct val="0"/>
              </a:spcAft>
              <a:defRPr sz="2100">
                <a:solidFill>
                  <a:schemeClr val="tx1"/>
                </a:solidFill>
                <a:latin typeface="Arial" charset="0"/>
              </a:defRPr>
            </a:lvl7pPr>
            <a:lvl8pPr marL="3624796" indent="-241653" eaLnBrk="0" fontAlgn="base" hangingPunct="0">
              <a:spcBef>
                <a:spcPct val="0"/>
              </a:spcBef>
              <a:spcAft>
                <a:spcPct val="0"/>
              </a:spcAft>
              <a:defRPr sz="2100">
                <a:solidFill>
                  <a:schemeClr val="tx1"/>
                </a:solidFill>
                <a:latin typeface="Arial" charset="0"/>
              </a:defRPr>
            </a:lvl8pPr>
            <a:lvl9pPr marL="4108102" indent="-241653" eaLnBrk="0" fontAlgn="base" hangingPunct="0">
              <a:spcBef>
                <a:spcPct val="0"/>
              </a:spcBef>
              <a:spcAft>
                <a:spcPct val="0"/>
              </a:spcAft>
              <a:defRPr sz="2100">
                <a:solidFill>
                  <a:schemeClr val="tx1"/>
                </a:solidFill>
                <a:latin typeface="Arial" charset="0"/>
              </a:defRPr>
            </a:lvl9pPr>
          </a:lstStyle>
          <a:p>
            <a:pPr eaLnBrk="1" hangingPunct="1"/>
            <a:fld id="{87E132FF-E398-442C-9279-16B82FC86DF0}" type="slidenum">
              <a:rPr lang="en-US" sz="1300"/>
              <a:pPr eaLnBrk="1" hangingPunct="1"/>
              <a:t>61</a:t>
            </a:fld>
            <a:endParaRPr lang="en-US"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077679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defRPr>
            </a:lvl1pPr>
            <a:lvl2pPr marL="785372" indent="-302066" eaLnBrk="0" hangingPunct="0">
              <a:defRPr sz="2100">
                <a:solidFill>
                  <a:schemeClr val="tx1"/>
                </a:solidFill>
                <a:latin typeface="Arial" charset="0"/>
              </a:defRPr>
            </a:lvl2pPr>
            <a:lvl3pPr marL="1208265" indent="-241653" eaLnBrk="0" hangingPunct="0">
              <a:defRPr sz="2100">
                <a:solidFill>
                  <a:schemeClr val="tx1"/>
                </a:solidFill>
                <a:latin typeface="Arial" charset="0"/>
              </a:defRPr>
            </a:lvl3pPr>
            <a:lvl4pPr marL="1691571" indent="-241653" eaLnBrk="0" hangingPunct="0">
              <a:defRPr sz="2100">
                <a:solidFill>
                  <a:schemeClr val="tx1"/>
                </a:solidFill>
                <a:latin typeface="Arial" charset="0"/>
              </a:defRPr>
            </a:lvl4pPr>
            <a:lvl5pPr marL="2174878" indent="-241653" eaLnBrk="0" hangingPunct="0">
              <a:defRPr sz="2100">
                <a:solidFill>
                  <a:schemeClr val="tx1"/>
                </a:solidFill>
                <a:latin typeface="Arial" charset="0"/>
              </a:defRPr>
            </a:lvl5pPr>
            <a:lvl6pPr marL="2658184" indent="-241653" eaLnBrk="0" fontAlgn="base" hangingPunct="0">
              <a:spcBef>
                <a:spcPct val="0"/>
              </a:spcBef>
              <a:spcAft>
                <a:spcPct val="0"/>
              </a:spcAft>
              <a:defRPr sz="2100">
                <a:solidFill>
                  <a:schemeClr val="tx1"/>
                </a:solidFill>
                <a:latin typeface="Arial" charset="0"/>
              </a:defRPr>
            </a:lvl6pPr>
            <a:lvl7pPr marL="3141490" indent="-241653" eaLnBrk="0" fontAlgn="base" hangingPunct="0">
              <a:spcBef>
                <a:spcPct val="0"/>
              </a:spcBef>
              <a:spcAft>
                <a:spcPct val="0"/>
              </a:spcAft>
              <a:defRPr sz="2100">
                <a:solidFill>
                  <a:schemeClr val="tx1"/>
                </a:solidFill>
                <a:latin typeface="Arial" charset="0"/>
              </a:defRPr>
            </a:lvl7pPr>
            <a:lvl8pPr marL="3624796" indent="-241653" eaLnBrk="0" fontAlgn="base" hangingPunct="0">
              <a:spcBef>
                <a:spcPct val="0"/>
              </a:spcBef>
              <a:spcAft>
                <a:spcPct val="0"/>
              </a:spcAft>
              <a:defRPr sz="2100">
                <a:solidFill>
                  <a:schemeClr val="tx1"/>
                </a:solidFill>
                <a:latin typeface="Arial" charset="0"/>
              </a:defRPr>
            </a:lvl8pPr>
            <a:lvl9pPr marL="4108102" indent="-241653" eaLnBrk="0" fontAlgn="base" hangingPunct="0">
              <a:spcBef>
                <a:spcPct val="0"/>
              </a:spcBef>
              <a:spcAft>
                <a:spcPct val="0"/>
              </a:spcAft>
              <a:defRPr sz="2100">
                <a:solidFill>
                  <a:schemeClr val="tx1"/>
                </a:solidFill>
                <a:latin typeface="Arial" charset="0"/>
              </a:defRPr>
            </a:lvl9pPr>
          </a:lstStyle>
          <a:p>
            <a:pPr eaLnBrk="1" hangingPunct="1"/>
            <a:fld id="{05080087-A890-419B-B175-22854F7FC387}" type="slidenum">
              <a:rPr lang="en-US" sz="1300"/>
              <a:pPr eaLnBrk="1" hangingPunct="1"/>
              <a:t>62</a:t>
            </a:fld>
            <a:endParaRPr lang="en-US" sz="13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52581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5B728E-3D75-4CF3-A5A3-195A809FAE2D}" type="slidenum">
              <a:rPr lang="en-US"/>
              <a:pPr/>
              <a:t>63</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69986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3</a:t>
            </a:fld>
            <a:endParaRPr lang="en-US" dirty="0"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As you will see again and again in the class, to understand </a:t>
            </a:r>
            <a:r>
              <a:rPr lang="en-US" dirty="0" err="1" smtClean="0"/>
              <a:t>bioimage</a:t>
            </a:r>
            <a:r>
              <a:rPr lang="en-US" dirty="0" smtClean="0"/>
              <a:t> informatics depends critically on understanding the biological background of bioimage informatics. This is because </a:t>
            </a:r>
            <a:r>
              <a:rPr lang="en-US" dirty="0" err="1" smtClean="0"/>
              <a:t>bioimage</a:t>
            </a:r>
            <a:r>
              <a:rPr lang="en-US" dirty="0" smtClean="0"/>
              <a:t> informatics is created to answer biological questions rather than for technological curiosity. If we do not understand the biological questions, we will not be able to understand </a:t>
            </a:r>
            <a:r>
              <a:rPr lang="en-US" dirty="0" err="1" smtClean="0"/>
              <a:t>bioimage</a:t>
            </a:r>
            <a:r>
              <a:rPr lang="en-US" dirty="0" smtClean="0"/>
              <a:t> informatics. So for this reason we need to build some background knowledge about biology, and specifically for this lecture about cell biology. </a:t>
            </a:r>
          </a:p>
          <a:p>
            <a:pPr eaLnBrk="1" hangingPunct="1"/>
            <a:endParaRPr lang="en-US" dirty="0" smtClean="0"/>
          </a:p>
          <a:p>
            <a:pPr eaLnBrk="1" hangingPunct="1"/>
            <a:r>
              <a:rPr lang="en-US" dirty="0" smtClean="0"/>
              <a:t>For the most part of this course, our discussion on biology will be on a level that will be quite comfortable for you. </a:t>
            </a:r>
          </a:p>
          <a:p>
            <a:pPr eaLnBrk="1" hangingPunct="1"/>
            <a:endParaRPr lang="en-US" dirty="0" smtClean="0"/>
          </a:p>
          <a:p>
            <a:pPr eaLnBrk="1" hangingPunct="1"/>
            <a:r>
              <a:rPr lang="en-US" dirty="0" smtClean="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2972395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7EAAF14A-D640-49C5-83DD-4C394D9D16F3}" type="slidenum">
              <a:rPr lang="en-US" smtClean="0"/>
              <a:pPr/>
              <a:t>16</a:t>
            </a:fld>
            <a:endParaRPr lang="en-US"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r>
              <a:rPr lang="en-US" smtClean="0"/>
              <a:t>Metabolism: is the entire set of enzyme-catalyzed transformation of organic molecules in living cells. </a:t>
            </a:r>
          </a:p>
          <a:p>
            <a:pPr eaLnBrk="1" hangingPunct="1"/>
            <a:r>
              <a:rPr lang="en-US" smtClean="0"/>
              <a:t>Metabolites: a chemical intermediate in the enzyme-catalyzed reactions of metabolism. </a:t>
            </a:r>
          </a:p>
        </p:txBody>
      </p:sp>
    </p:spTree>
    <p:extLst>
      <p:ext uri="{BB962C8B-B14F-4D97-AF65-F5344CB8AC3E}">
        <p14:creationId xmlns:p14="http://schemas.microsoft.com/office/powerpoint/2010/main" val="1425503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BDB089-580A-4512-ADF8-0266A5BB7D3D}" type="slidenum">
              <a:rPr lang="en-US"/>
              <a:pPr/>
              <a:t>18</a:t>
            </a:fld>
            <a:endParaRPr lang="en-US"/>
          </a:p>
        </p:txBody>
      </p:sp>
      <p:sp>
        <p:nvSpPr>
          <p:cNvPr id="439298" name="Rectangle 2"/>
          <p:cNvSpPr>
            <a:spLocks noGrp="1" noRot="1" noChangeAspect="1" noChangeArrowheads="1" noTextEdit="1"/>
          </p:cNvSpPr>
          <p:nvPr>
            <p:ph type="sldImg"/>
          </p:nvPr>
        </p:nvSpPr>
        <p:spPr>
          <a:ln/>
        </p:spPr>
      </p:sp>
      <p:sp>
        <p:nvSpPr>
          <p:cNvPr id="439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20512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21</a:t>
            </a:fld>
            <a:endParaRPr lang="en-US" dirty="0"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US" dirty="0" smtClean="0"/>
              <a:t>The main goal of this lecture is to introduce to you what </a:t>
            </a:r>
            <a:r>
              <a:rPr lang="en-US" dirty="0" err="1" smtClean="0"/>
              <a:t>bioimage</a:t>
            </a:r>
            <a:r>
              <a:rPr lang="en-US" dirty="0" smtClean="0"/>
              <a:t> informatics is and what this</a:t>
            </a:r>
            <a:r>
              <a:rPr lang="en-US" baseline="0" dirty="0" smtClean="0"/>
              <a:t> class is about. Here is an outline of this lecture. </a:t>
            </a:r>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As you will see again and again in the class, to understand </a:t>
            </a:r>
            <a:r>
              <a:rPr lang="en-US" dirty="0" err="1" smtClean="0"/>
              <a:t>bioimage</a:t>
            </a:r>
            <a:r>
              <a:rPr lang="en-US" dirty="0" smtClean="0"/>
              <a:t> informatics depends critically on understanding the biological background of bioimage informatics. This is because </a:t>
            </a:r>
            <a:r>
              <a:rPr lang="en-US" dirty="0" err="1" smtClean="0"/>
              <a:t>bioimage</a:t>
            </a:r>
            <a:r>
              <a:rPr lang="en-US" dirty="0" smtClean="0"/>
              <a:t> informatics is created to answer biological questions rather than for technological curiosity. If we do not understand the biological questions, we will not be able to understand </a:t>
            </a:r>
            <a:r>
              <a:rPr lang="en-US" dirty="0" err="1" smtClean="0"/>
              <a:t>bioimage</a:t>
            </a:r>
            <a:r>
              <a:rPr lang="en-US" dirty="0" smtClean="0"/>
              <a:t> informatics. So for this reason we need to build some background knowledge about biology, and specifically for this lecture about cell biology. </a:t>
            </a:r>
          </a:p>
          <a:p>
            <a:pPr eaLnBrk="1" hangingPunct="1"/>
            <a:endParaRPr lang="en-US" dirty="0" smtClean="0"/>
          </a:p>
          <a:p>
            <a:pPr eaLnBrk="1" hangingPunct="1"/>
            <a:r>
              <a:rPr lang="en-US" dirty="0" smtClean="0"/>
              <a:t>For the most part of this course, our discussion on biology will be on a level that will be quite comfortable for you. </a:t>
            </a:r>
          </a:p>
          <a:p>
            <a:pPr eaLnBrk="1" hangingPunct="1"/>
            <a:endParaRPr lang="en-US" dirty="0" smtClean="0"/>
          </a:p>
          <a:p>
            <a:pPr eaLnBrk="1" hangingPunct="1"/>
            <a:r>
              <a:rPr lang="en-US" dirty="0" smtClean="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110576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29</a:t>
            </a:fld>
            <a:endParaRPr lang="en-US" dirty="0"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US" dirty="0" smtClean="0"/>
              <a:t>The main goal of this lecture is to introduce to you what </a:t>
            </a:r>
            <a:r>
              <a:rPr lang="en-US" dirty="0" err="1" smtClean="0"/>
              <a:t>bioimage</a:t>
            </a:r>
            <a:r>
              <a:rPr lang="en-US" dirty="0" smtClean="0"/>
              <a:t> informatics is and what this</a:t>
            </a:r>
            <a:r>
              <a:rPr lang="en-US" baseline="0" dirty="0" smtClean="0"/>
              <a:t> class is about. Here is an outline of this lecture. </a:t>
            </a:r>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As you will see again and again in the class, to understand </a:t>
            </a:r>
            <a:r>
              <a:rPr lang="en-US" dirty="0" err="1" smtClean="0"/>
              <a:t>bioimage</a:t>
            </a:r>
            <a:r>
              <a:rPr lang="en-US" dirty="0" smtClean="0"/>
              <a:t> informatics depends critically on understanding the biological background of bioimage informatics. This is because </a:t>
            </a:r>
            <a:r>
              <a:rPr lang="en-US" dirty="0" err="1" smtClean="0"/>
              <a:t>bioimage</a:t>
            </a:r>
            <a:r>
              <a:rPr lang="en-US" dirty="0" smtClean="0"/>
              <a:t> informatics is created to answer biological questions rather than for technological curiosity. If we do not understand the biological questions, we will not be able to understand </a:t>
            </a:r>
            <a:r>
              <a:rPr lang="en-US" dirty="0" err="1" smtClean="0"/>
              <a:t>bioimage</a:t>
            </a:r>
            <a:r>
              <a:rPr lang="en-US" dirty="0" smtClean="0"/>
              <a:t> informatics. So for this reason we need to build some background knowledge about biology, and specifically for this lecture about cell biology. </a:t>
            </a:r>
          </a:p>
          <a:p>
            <a:pPr eaLnBrk="1" hangingPunct="1"/>
            <a:endParaRPr lang="en-US" dirty="0" smtClean="0"/>
          </a:p>
          <a:p>
            <a:pPr eaLnBrk="1" hangingPunct="1"/>
            <a:r>
              <a:rPr lang="en-US" dirty="0" smtClean="0"/>
              <a:t>For the most part of this course, our discussion on biology will be on a level that will be quite comfortable for you. </a:t>
            </a:r>
          </a:p>
          <a:p>
            <a:pPr eaLnBrk="1" hangingPunct="1"/>
            <a:endParaRPr lang="en-US" dirty="0" smtClean="0"/>
          </a:p>
          <a:p>
            <a:pPr eaLnBrk="1" hangingPunct="1"/>
            <a:r>
              <a:rPr lang="en-US" dirty="0" smtClean="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2841018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93F5154-7B8A-4E24-8E38-61021E0C9837}" type="slidenum">
              <a:rPr lang="en-US" smtClean="0"/>
              <a:pPr/>
              <a:t>33</a:t>
            </a:fld>
            <a:endParaRPr lang="en-US" dirty="0"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US" dirty="0" smtClean="0"/>
              <a:t>The main goal of this lecture is to introduce to you what </a:t>
            </a:r>
            <a:r>
              <a:rPr lang="en-US" dirty="0" err="1" smtClean="0"/>
              <a:t>bioimage</a:t>
            </a:r>
            <a:r>
              <a:rPr lang="en-US" dirty="0" smtClean="0"/>
              <a:t> informatics is and what this</a:t>
            </a:r>
            <a:r>
              <a:rPr lang="en-US" baseline="0" dirty="0" smtClean="0"/>
              <a:t> class is about. Here is an outline of this lecture. </a:t>
            </a:r>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As you will see again and again in the class, to understand </a:t>
            </a:r>
            <a:r>
              <a:rPr lang="en-US" dirty="0" err="1" smtClean="0"/>
              <a:t>bioimage</a:t>
            </a:r>
            <a:r>
              <a:rPr lang="en-US" dirty="0" smtClean="0"/>
              <a:t> informatics depends critically on understanding the biological background of bioimage informatics. This is because </a:t>
            </a:r>
            <a:r>
              <a:rPr lang="en-US" dirty="0" err="1" smtClean="0"/>
              <a:t>bioimage</a:t>
            </a:r>
            <a:r>
              <a:rPr lang="en-US" dirty="0" smtClean="0"/>
              <a:t> informatics is created to answer biological questions rather than for technological curiosity. If we do not understand the biological questions, we will not be able to understand </a:t>
            </a:r>
            <a:r>
              <a:rPr lang="en-US" dirty="0" err="1" smtClean="0"/>
              <a:t>bioimage</a:t>
            </a:r>
            <a:r>
              <a:rPr lang="en-US" dirty="0" smtClean="0"/>
              <a:t> informatics. So for this reason we need to build some background knowledge about biology, and specifically for this lecture about cell biology. </a:t>
            </a:r>
          </a:p>
          <a:p>
            <a:pPr eaLnBrk="1" hangingPunct="1"/>
            <a:endParaRPr lang="en-US" dirty="0" smtClean="0"/>
          </a:p>
          <a:p>
            <a:pPr eaLnBrk="1" hangingPunct="1"/>
            <a:r>
              <a:rPr lang="en-US" dirty="0" smtClean="0"/>
              <a:t>For the most part of this course, our discussion on biology will be on a level that will be quite comfortable for you. </a:t>
            </a:r>
          </a:p>
          <a:p>
            <a:pPr eaLnBrk="1" hangingPunct="1"/>
            <a:endParaRPr lang="en-US" dirty="0" smtClean="0"/>
          </a:p>
          <a:p>
            <a:pPr eaLnBrk="1" hangingPunct="1"/>
            <a:r>
              <a:rPr lang="en-US" dirty="0" smtClean="0"/>
              <a:t>After that I will give you some historical perspectives and talk about where does it come from. Then I will discuss the learning objectives that we plan to achieve in this class. And finally I will go through the course syllabus together with you and discuss some details. </a:t>
            </a:r>
          </a:p>
        </p:txBody>
      </p:sp>
    </p:spTree>
    <p:extLst>
      <p:ext uri="{BB962C8B-B14F-4D97-AF65-F5344CB8AC3E}">
        <p14:creationId xmlns:p14="http://schemas.microsoft.com/office/powerpoint/2010/main" val="3214361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3B750C-3F9F-4757-B454-F7959CB3DAF9}" type="slidenum">
              <a:rPr lang="en-US" smtClean="0"/>
              <a:pPr>
                <a:defRPr/>
              </a:pPr>
              <a:t>36</a:t>
            </a:fld>
            <a:endParaRPr lang="en-US"/>
          </a:p>
        </p:txBody>
      </p:sp>
    </p:spTree>
    <p:extLst>
      <p:ext uri="{BB962C8B-B14F-4D97-AF65-F5344CB8AC3E}">
        <p14:creationId xmlns:p14="http://schemas.microsoft.com/office/powerpoint/2010/main" val="1746410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7"/>
          <p:cNvSpPr>
            <a:spLocks noGrp="1" noChangeArrowheads="1"/>
          </p:cNvSpPr>
          <p:nvPr>
            <p:ph type="sldNum" sz="quarter" idx="10"/>
          </p:nvPr>
        </p:nvSpPr>
        <p:spPr>
          <a:ln/>
        </p:spPr>
        <p:txBody>
          <a:bodyPr/>
          <a:lstStyle>
            <a:lvl1pPr>
              <a:defRPr/>
            </a:lvl1pPr>
          </a:lstStyle>
          <a:p>
            <a:pPr>
              <a:defRPr/>
            </a:pPr>
            <a:fld id="{2B6DE880-269C-4531-AD66-CC3D957BEB8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7"/>
          <p:cNvSpPr>
            <a:spLocks noGrp="1" noChangeArrowheads="1"/>
          </p:cNvSpPr>
          <p:nvPr>
            <p:ph type="sldNum" sz="quarter" idx="10"/>
          </p:nvPr>
        </p:nvSpPr>
        <p:spPr>
          <a:ln/>
        </p:spPr>
        <p:txBody>
          <a:bodyPr/>
          <a:lstStyle>
            <a:lvl1pPr>
              <a:defRPr/>
            </a:lvl1pPr>
          </a:lstStyle>
          <a:p>
            <a:pPr>
              <a:defRPr/>
            </a:pPr>
            <a:fld id="{402891B4-CA34-4372-8BD0-1C23EBE7832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7"/>
          <p:cNvSpPr>
            <a:spLocks noGrp="1" noChangeArrowheads="1"/>
          </p:cNvSpPr>
          <p:nvPr>
            <p:ph type="sldNum" sz="quarter" idx="10"/>
          </p:nvPr>
        </p:nvSpPr>
        <p:spPr>
          <a:ln/>
        </p:spPr>
        <p:txBody>
          <a:bodyPr/>
          <a:lstStyle>
            <a:lvl1pPr>
              <a:defRPr/>
            </a:lvl1pPr>
          </a:lstStyle>
          <a:p>
            <a:pPr>
              <a:defRPr/>
            </a:pPr>
            <a:fld id="{A10FDBDC-32F1-46E5-BCCE-3EC8D7F1466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17"/>
          <p:cNvSpPr>
            <a:spLocks noGrp="1" noChangeArrowheads="1"/>
          </p:cNvSpPr>
          <p:nvPr>
            <p:ph type="sldNum" sz="quarter" idx="10"/>
          </p:nvPr>
        </p:nvSpPr>
        <p:spPr>
          <a:ln/>
        </p:spPr>
        <p:txBody>
          <a:bodyPr/>
          <a:lstStyle>
            <a:lvl1pPr>
              <a:defRPr/>
            </a:lvl1pPr>
          </a:lstStyle>
          <a:p>
            <a:pPr>
              <a:defRPr/>
            </a:pPr>
            <a:fld id="{E265B495-A1C5-490B-945D-DABEFB3ADB6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56578"/>
            <a:ext cx="8229600" cy="548322"/>
          </a:xfrm>
          <a:prstGeom prst="rect">
            <a:avLst/>
          </a:prstGeom>
        </p:spPr>
        <p:txBody>
          <a:bodyPr/>
          <a:lstStyle>
            <a:lvl1pPr>
              <a:defRPr sz="2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sz="2400">
                <a:solidFill>
                  <a:srgbClr val="000099"/>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7"/>
          <p:cNvSpPr>
            <a:spLocks noGrp="1" noChangeArrowheads="1"/>
          </p:cNvSpPr>
          <p:nvPr>
            <p:ph type="sldNum" sz="quarter" idx="10"/>
          </p:nvPr>
        </p:nvSpPr>
        <p:spPr>
          <a:ln/>
        </p:spPr>
        <p:txBody>
          <a:bodyPr/>
          <a:lstStyle>
            <a:lvl1pPr>
              <a:defRPr/>
            </a:lvl1pPr>
          </a:lstStyle>
          <a:p>
            <a:pPr>
              <a:defRPr/>
            </a:pPr>
            <a:fld id="{3A5AF907-7185-42E0-8068-70682D5E898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7"/>
          <p:cNvSpPr>
            <a:spLocks noGrp="1" noChangeArrowheads="1"/>
          </p:cNvSpPr>
          <p:nvPr>
            <p:ph type="sldNum" sz="quarter" idx="10"/>
          </p:nvPr>
        </p:nvSpPr>
        <p:spPr>
          <a:ln/>
        </p:spPr>
        <p:txBody>
          <a:bodyPr/>
          <a:lstStyle>
            <a:lvl1pPr>
              <a:defRPr/>
            </a:lvl1pPr>
          </a:lstStyle>
          <a:p>
            <a:pPr>
              <a:defRPr/>
            </a:pPr>
            <a:fld id="{3423CDB2-B7F5-497A-A11A-1943480802B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7"/>
          <p:cNvSpPr>
            <a:spLocks noGrp="1" noChangeArrowheads="1"/>
          </p:cNvSpPr>
          <p:nvPr>
            <p:ph type="sldNum" sz="quarter" idx="10"/>
          </p:nvPr>
        </p:nvSpPr>
        <p:spPr>
          <a:ln/>
        </p:spPr>
        <p:txBody>
          <a:bodyPr/>
          <a:lstStyle>
            <a:lvl1pPr>
              <a:defRPr/>
            </a:lvl1pPr>
          </a:lstStyle>
          <a:p>
            <a:pPr>
              <a:defRPr/>
            </a:pPr>
            <a:fld id="{BCF7A3AD-4295-4355-B826-6DFE92312DD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7"/>
          <p:cNvSpPr>
            <a:spLocks noGrp="1" noChangeArrowheads="1"/>
          </p:cNvSpPr>
          <p:nvPr>
            <p:ph type="sldNum" sz="quarter" idx="10"/>
          </p:nvPr>
        </p:nvSpPr>
        <p:spPr>
          <a:ln/>
        </p:spPr>
        <p:txBody>
          <a:bodyPr/>
          <a:lstStyle>
            <a:lvl1pPr>
              <a:defRPr/>
            </a:lvl1pPr>
          </a:lstStyle>
          <a:p>
            <a:pPr>
              <a:defRPr/>
            </a:pPr>
            <a:fld id="{1F2B8E7C-8307-4D26-8DEA-D2690E67D15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17"/>
          <p:cNvSpPr>
            <a:spLocks noGrp="1" noChangeArrowheads="1"/>
          </p:cNvSpPr>
          <p:nvPr>
            <p:ph type="sldNum" sz="quarter" idx="10"/>
          </p:nvPr>
        </p:nvSpPr>
        <p:spPr>
          <a:ln/>
        </p:spPr>
        <p:txBody>
          <a:bodyPr/>
          <a:lstStyle>
            <a:lvl1pPr>
              <a:defRPr/>
            </a:lvl1pPr>
          </a:lstStyle>
          <a:p>
            <a:pPr>
              <a:defRPr/>
            </a:pPr>
            <a:fld id="{EF64F9D7-6F78-4C99-BBAB-7F4CEB60ACB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sldNum" sz="quarter" idx="10"/>
          </p:nvPr>
        </p:nvSpPr>
        <p:spPr>
          <a:ln/>
        </p:spPr>
        <p:txBody>
          <a:bodyPr/>
          <a:lstStyle>
            <a:lvl1pPr>
              <a:defRPr/>
            </a:lvl1pPr>
          </a:lstStyle>
          <a:p>
            <a:pPr>
              <a:defRPr/>
            </a:pPr>
            <a:fld id="{3E1F7373-823E-4CA1-A405-CD177EA3096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7"/>
          <p:cNvSpPr>
            <a:spLocks noGrp="1" noChangeArrowheads="1"/>
          </p:cNvSpPr>
          <p:nvPr>
            <p:ph type="sldNum" sz="quarter" idx="10"/>
          </p:nvPr>
        </p:nvSpPr>
        <p:spPr>
          <a:ln/>
        </p:spPr>
        <p:txBody>
          <a:bodyPr/>
          <a:lstStyle>
            <a:lvl1pPr>
              <a:defRPr/>
            </a:lvl1pPr>
          </a:lstStyle>
          <a:p>
            <a:pPr>
              <a:defRPr/>
            </a:pPr>
            <a:fld id="{CD7DF150-2608-457F-B3F9-C69B9ECEE31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7"/>
          <p:cNvSpPr>
            <a:spLocks noGrp="1" noChangeArrowheads="1"/>
          </p:cNvSpPr>
          <p:nvPr>
            <p:ph type="sldNum" sz="quarter" idx="10"/>
          </p:nvPr>
        </p:nvSpPr>
        <p:spPr>
          <a:ln/>
        </p:spPr>
        <p:txBody>
          <a:bodyPr/>
          <a:lstStyle>
            <a:lvl1pPr>
              <a:defRPr/>
            </a:lvl1pPr>
          </a:lstStyle>
          <a:p>
            <a:pPr>
              <a:defRPr/>
            </a:pPr>
            <a:fld id="{6D40C7BD-1919-499B-8BBE-211A45E2E1E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Line 13"/>
          <p:cNvSpPr>
            <a:spLocks noChangeShapeType="1"/>
          </p:cNvSpPr>
          <p:nvPr userDrawn="1"/>
        </p:nvSpPr>
        <p:spPr bwMode="auto">
          <a:xfrm>
            <a:off x="0" y="6391275"/>
            <a:ext cx="9144000" cy="0"/>
          </a:xfrm>
          <a:prstGeom prst="line">
            <a:avLst/>
          </a:prstGeom>
          <a:noFill/>
          <a:ln w="19050">
            <a:solidFill>
              <a:srgbClr val="DDDDDD"/>
            </a:solidFill>
            <a:round/>
            <a:headEnd/>
            <a:tailEnd/>
          </a:ln>
          <a:effectLst/>
        </p:spPr>
        <p:txBody>
          <a:bodyPr/>
          <a:lstStyle/>
          <a:p>
            <a:pPr>
              <a:defRPr/>
            </a:pPr>
            <a:endParaRPr lang="en-US"/>
          </a:p>
        </p:txBody>
      </p:sp>
      <p:sp>
        <p:nvSpPr>
          <p:cNvPr id="1038" name="Line 14"/>
          <p:cNvSpPr>
            <a:spLocks noChangeShapeType="1"/>
          </p:cNvSpPr>
          <p:nvPr userDrawn="1"/>
        </p:nvSpPr>
        <p:spPr bwMode="auto">
          <a:xfrm>
            <a:off x="0" y="1143000"/>
            <a:ext cx="9144000" cy="0"/>
          </a:xfrm>
          <a:prstGeom prst="line">
            <a:avLst/>
          </a:prstGeom>
          <a:noFill/>
          <a:ln w="19050">
            <a:solidFill>
              <a:srgbClr val="DDDDDD"/>
            </a:solidFill>
            <a:round/>
            <a:headEnd/>
            <a:tailEnd/>
          </a:ln>
          <a:effectLst/>
        </p:spPr>
        <p:txBody>
          <a:bodyPr/>
          <a:lstStyle/>
          <a:p>
            <a:pPr>
              <a:defRPr/>
            </a:pPr>
            <a:endParaRPr lang="en-US"/>
          </a:p>
        </p:txBody>
      </p:sp>
      <p:sp>
        <p:nvSpPr>
          <p:cNvPr id="1041" name="Rectangle 17"/>
          <p:cNvSpPr>
            <a:spLocks noGrp="1" noChangeArrowheads="1"/>
          </p:cNvSpPr>
          <p:nvPr>
            <p:ph type="sldNum" sz="quarter" idx="4"/>
          </p:nvPr>
        </p:nvSpPr>
        <p:spPr bwMode="auto">
          <a:xfrm>
            <a:off x="7010400" y="649605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CC3300"/>
                </a:solidFill>
              </a:defRPr>
            </a:lvl1pPr>
          </a:lstStyle>
          <a:p>
            <a:pPr>
              <a:defRPr/>
            </a:pPr>
            <a:fld id="{DBEDBF6F-B081-4C68-8076-6D007452CAF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hyperlink" Target="https://www2.eecs.berkeley.edu/Research/Projects/CS/vision/bsds/" TargetMode="External"/><Relationship Id="rId3" Type="http://schemas.openxmlformats.org/officeDocument/2006/relationships/image" Target="../media/image14.jpg"/><Relationship Id="rId7" Type="http://schemas.openxmlformats.org/officeDocument/2006/relationships/image" Target="../media/image18.jpg"/><Relationship Id="rId12" Type="http://schemas.openxmlformats.org/officeDocument/2006/relationships/image" Target="../media/image23.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11" Type="http://schemas.openxmlformats.org/officeDocument/2006/relationships/image" Target="../media/image22.jpg"/><Relationship Id="rId5" Type="http://schemas.openxmlformats.org/officeDocument/2006/relationships/image" Target="../media/image16.jpg"/><Relationship Id="rId10" Type="http://schemas.openxmlformats.org/officeDocument/2006/relationships/image" Target="../media/image21.jpeg"/><Relationship Id="rId4" Type="http://schemas.openxmlformats.org/officeDocument/2006/relationships/image" Target="../media/image15.jpg"/><Relationship Id="rId9"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evblogs.nvidia.com/image-segmentation-using-digits-5/"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7.xml"/><Relationship Id="rId5" Type="http://schemas.openxmlformats.org/officeDocument/2006/relationships/hyperlink" Target="https://snapshot.canon-asia.com/article/en/canon-announces-the-eos-m50-new-digic-8-image-processor-4k-movie-shooting" TargetMode="External"/><Relationship Id="rId4" Type="http://schemas.openxmlformats.org/officeDocument/2006/relationships/image" Target="../media/image53.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wmf"/><Relationship Id="rId1" Type="http://schemas.openxmlformats.org/officeDocument/2006/relationships/slideLayout" Target="../slideLayouts/slideLayout7.xml"/><Relationship Id="rId5" Type="http://schemas.openxmlformats.org/officeDocument/2006/relationships/image" Target="../media/image68.wmf"/><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conferences.visionbib.com/Iris-Conferences.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imageprocessingplace.com/root_files_V3/publications.htm" TargetMode="External"/><Relationship Id="rId2" Type="http://schemas.openxmlformats.org/officeDocument/2006/relationships/hyperlink" Target="http://www.imageprocessingplace.co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inst.eecs.berkeley.edu/~ee225b/sp19/" TargetMode="External"/><Relationship Id="rId2" Type="http://schemas.openxmlformats.org/officeDocument/2006/relationships/hyperlink" Target="https://web.stanford.edu/class/ee368/index.html" TargetMode="External"/><Relationship Id="rId1" Type="http://schemas.openxmlformats.org/officeDocument/2006/relationships/slideLayout" Target="../slideLayouts/slideLayout2.xml"/><Relationship Id="rId6" Type="http://schemas.openxmlformats.org/officeDocument/2006/relationships/hyperlink" Target="https://ece.uwaterloo.ca/~ece417/index.html" TargetMode="External"/><Relationship Id="rId5" Type="http://schemas.openxmlformats.org/officeDocument/2006/relationships/hyperlink" Target="https://www.mccormick.northwestern.edu/electrical-computer/courses/descriptions/420.html" TargetMode="External"/><Relationship Id="rId4" Type="http://schemas.openxmlformats.org/officeDocument/2006/relationships/hyperlink" Target="https://engineering.purdue.edu/~bouman/ece637/"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mathworks.com/academia/student_center/tutorial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www.mathworks.com/moler/exm/chapters.html" TargetMode="External"/><Relationship Id="rId5" Type="http://schemas.openxmlformats.org/officeDocument/2006/relationships/hyperlink" Target="http://www.mathworks.com/support/books/book52873.html?category=17&amp;language=1" TargetMode="External"/><Relationship Id="rId4" Type="http://schemas.openxmlformats.org/officeDocument/2006/relationships/hyperlink" Target="http://www.mathworks.com/discovery/gallery.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hyperlink" Target="https://www2.eecs.berkeley.edu/Research/Projects/CS/vision/bsds/" TargetMode="Externa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0"/>
          </p:nvPr>
        </p:nvSpPr>
        <p:spPr>
          <a:noFill/>
        </p:spPr>
        <p:txBody>
          <a:bodyPr/>
          <a:lstStyle/>
          <a:p>
            <a:fld id="{9533593C-9BCA-4DFF-87D6-31B886C13226}" type="slidenum">
              <a:rPr lang="en-US" smtClean="0"/>
              <a:pPr/>
              <a:t>1</a:t>
            </a:fld>
            <a:endParaRPr lang="en-US" dirty="0" smtClean="0"/>
          </a:p>
        </p:txBody>
      </p:sp>
      <p:sp>
        <p:nvSpPr>
          <p:cNvPr id="2051" name="Rectangle 2"/>
          <p:cNvSpPr>
            <a:spLocks noGrp="1" noChangeArrowheads="1"/>
          </p:cNvSpPr>
          <p:nvPr>
            <p:ph type="ctrTitle"/>
          </p:nvPr>
        </p:nvSpPr>
        <p:spPr bwMode="auto">
          <a:xfrm>
            <a:off x="0" y="1371600"/>
            <a:ext cx="9144000" cy="12192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70000"/>
              </a:lnSpc>
            </a:pPr>
            <a:r>
              <a:rPr lang="en-US" sz="2400" dirty="0" smtClean="0"/>
              <a:t>081100M01002H</a:t>
            </a:r>
            <a:br>
              <a:rPr lang="en-US" sz="2400" dirty="0" smtClean="0"/>
            </a:br>
            <a:r>
              <a:rPr lang="en-US" sz="2400" dirty="0" smtClean="0"/>
              <a:t/>
            </a:r>
            <a:br>
              <a:rPr lang="en-US" sz="2400" dirty="0" smtClean="0"/>
            </a:br>
            <a:r>
              <a:rPr lang="en-US" sz="2400" dirty="0"/>
              <a:t/>
            </a:r>
            <a:br>
              <a:rPr lang="en-US" sz="2400" dirty="0"/>
            </a:br>
            <a:r>
              <a:rPr lang="zh-CN" altLang="en-US" sz="2400" dirty="0" smtClean="0"/>
              <a:t>图像处理与分析</a:t>
            </a:r>
            <a:r>
              <a:rPr lang="en-US" altLang="zh-CN" sz="2400" dirty="0" smtClean="0"/>
              <a:t/>
            </a:r>
            <a:br>
              <a:rPr lang="en-US" altLang="zh-CN" sz="2400" dirty="0" smtClean="0"/>
            </a:br>
            <a:r>
              <a:rPr lang="en-US" altLang="zh-CN" sz="2400" dirty="0" smtClean="0"/>
              <a:t/>
            </a:r>
            <a:br>
              <a:rPr lang="en-US" altLang="zh-CN" sz="2400" dirty="0" smtClean="0"/>
            </a:br>
            <a:r>
              <a:rPr lang="en-US" altLang="zh-CN" sz="2400" dirty="0" smtClean="0"/>
              <a:t/>
            </a:r>
            <a:br>
              <a:rPr lang="en-US" altLang="zh-CN" sz="2400" dirty="0" smtClean="0"/>
            </a:br>
            <a:r>
              <a:rPr lang="zh-CN" altLang="en-US" sz="2400" b="1" dirty="0" smtClean="0"/>
              <a:t>第</a:t>
            </a:r>
            <a:r>
              <a:rPr lang="zh-CN" altLang="en-US" sz="2400" b="1" dirty="0"/>
              <a:t>一</a:t>
            </a:r>
            <a:r>
              <a:rPr lang="zh-CN" altLang="en-US" sz="2400" b="1" dirty="0" smtClean="0"/>
              <a:t>讲</a:t>
            </a:r>
            <a:r>
              <a:rPr lang="en-US" sz="2400" b="1" dirty="0" smtClean="0"/>
              <a:t>: </a:t>
            </a:r>
            <a:r>
              <a:rPr lang="zh-CN" altLang="en-US" sz="2400" b="1" dirty="0" smtClean="0"/>
              <a:t>视觉与图像 </a:t>
            </a:r>
            <a:r>
              <a:rPr lang="en-US" altLang="zh-CN" sz="2400" b="1" dirty="0" smtClean="0"/>
              <a:t>(I)</a:t>
            </a:r>
            <a:r>
              <a:rPr lang="en-US" altLang="zh-CN" sz="2400" dirty="0" smtClean="0"/>
              <a:t/>
            </a:r>
            <a:br>
              <a:rPr lang="en-US" altLang="zh-CN" sz="2400" dirty="0" smtClean="0"/>
            </a:br>
            <a:r>
              <a:rPr lang="en-US" sz="2400" dirty="0" smtClean="0"/>
              <a:t/>
            </a:r>
            <a:br>
              <a:rPr lang="en-US" sz="2400" dirty="0" smtClean="0"/>
            </a:br>
            <a:r>
              <a:rPr lang="en-US" sz="2400" dirty="0" smtClean="0"/>
              <a:t/>
            </a:r>
            <a:br>
              <a:rPr lang="en-US" sz="2400" dirty="0" smtClean="0"/>
            </a:br>
            <a:r>
              <a:rPr lang="zh-CN" altLang="en-US" sz="2400" dirty="0" smtClean="0"/>
              <a:t>图像处理简介，课程安排与要求，人类视觉机理</a:t>
            </a:r>
            <a:endParaRPr lang="en-US" sz="2400" dirty="0" smtClean="0"/>
          </a:p>
        </p:txBody>
      </p:sp>
      <p:sp>
        <p:nvSpPr>
          <p:cNvPr id="2053" name="Rectangle 11"/>
          <p:cNvSpPr>
            <a:spLocks noChangeArrowheads="1"/>
          </p:cNvSpPr>
          <p:nvPr/>
        </p:nvSpPr>
        <p:spPr bwMode="auto">
          <a:xfrm>
            <a:off x="0" y="914400"/>
            <a:ext cx="9144000" cy="381000"/>
          </a:xfrm>
          <a:prstGeom prst="rect">
            <a:avLst/>
          </a:prstGeom>
          <a:solidFill>
            <a:schemeClr val="bg1"/>
          </a:solidFill>
          <a:ln w="9525">
            <a:noFill/>
            <a:miter lim="800000"/>
            <a:headEnd/>
            <a:tailEnd/>
          </a:ln>
        </p:spPr>
        <p:txBody>
          <a:bodyPr wrap="none" anchor="ctr"/>
          <a:lstStyle/>
          <a:p>
            <a:endParaRPr lang="en-US" dirty="0"/>
          </a:p>
        </p:txBody>
      </p:sp>
      <p:sp>
        <p:nvSpPr>
          <p:cNvPr id="2054" name="Text Box 9"/>
          <p:cNvSpPr txBox="1">
            <a:spLocks noChangeArrowheads="1"/>
          </p:cNvSpPr>
          <p:nvPr/>
        </p:nvSpPr>
        <p:spPr bwMode="auto">
          <a:xfrm>
            <a:off x="6069219" y="6468017"/>
            <a:ext cx="2943225" cy="153888"/>
          </a:xfrm>
          <a:prstGeom prst="rect">
            <a:avLst/>
          </a:prstGeom>
          <a:noFill/>
          <a:ln w="9525">
            <a:noFill/>
            <a:miter lim="800000"/>
            <a:headEnd/>
            <a:tailEnd/>
          </a:ln>
        </p:spPr>
        <p:txBody>
          <a:bodyPr wrap="square" lIns="0" tIns="0" rIns="0" bIns="0">
            <a:spAutoFit/>
          </a:bodyPr>
          <a:lstStyle/>
          <a:p>
            <a:pPr algn="ctr">
              <a:spcBef>
                <a:spcPct val="50000"/>
              </a:spcBef>
            </a:pPr>
            <a:r>
              <a:rPr lang="en-US" sz="1000" b="1" dirty="0" smtClean="0">
                <a:solidFill>
                  <a:srgbClr val="CC3300"/>
                </a:solidFill>
                <a:latin typeface="Tahoma" charset="0"/>
              </a:rPr>
              <a:t>Lecture </a:t>
            </a:r>
            <a:r>
              <a:rPr lang="en-US" altLang="zh-CN" sz="1000" b="1" dirty="0" smtClean="0">
                <a:solidFill>
                  <a:srgbClr val="CC3300"/>
                </a:solidFill>
                <a:latin typeface="Tahoma" charset="0"/>
              </a:rPr>
              <a:t>1</a:t>
            </a:r>
            <a:r>
              <a:rPr lang="en-US" sz="1000" b="1" dirty="0" smtClean="0">
                <a:solidFill>
                  <a:srgbClr val="CC3300"/>
                </a:solidFill>
                <a:latin typeface="Tahoma" charset="0"/>
              </a:rPr>
              <a:t>        </a:t>
            </a:r>
            <a:r>
              <a:rPr lang="en-US" sz="1000" b="1" smtClean="0">
                <a:solidFill>
                  <a:srgbClr val="CC3300"/>
                </a:solidFill>
                <a:latin typeface="Tahoma" charset="0"/>
              </a:rPr>
              <a:t>September 0</a:t>
            </a:r>
            <a:r>
              <a:rPr lang="en-US" altLang="zh-CN" sz="1000" b="1" dirty="0">
                <a:solidFill>
                  <a:srgbClr val="CC3300"/>
                </a:solidFill>
                <a:latin typeface="Tahoma" charset="0"/>
              </a:rPr>
              <a:t>5</a:t>
            </a:r>
            <a:r>
              <a:rPr lang="en-US" sz="1000" b="1" smtClean="0">
                <a:solidFill>
                  <a:srgbClr val="CC3300"/>
                </a:solidFill>
                <a:latin typeface="Tahoma" charset="0"/>
              </a:rPr>
              <a:t>, </a:t>
            </a:r>
            <a:r>
              <a:rPr lang="en-US" sz="1000" b="1" dirty="0" smtClean="0">
                <a:solidFill>
                  <a:srgbClr val="CC3300"/>
                </a:solidFill>
                <a:latin typeface="Tahoma" charset="0"/>
              </a:rPr>
              <a:t>2019</a:t>
            </a:r>
            <a:endParaRPr lang="en-US" sz="1000" b="1" dirty="0">
              <a:solidFill>
                <a:srgbClr val="CC3300"/>
              </a:solidFill>
              <a:latin typeface="Tahoma" charset="0"/>
            </a:endParaRPr>
          </a:p>
        </p:txBody>
      </p:sp>
      <p:pic>
        <p:nvPicPr>
          <p:cNvPr id="7" name="Picture 4" descr="http://www.ia.cas.cn/images/logo_ia_20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9" y="6428943"/>
            <a:ext cx="2257475" cy="347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university of chinese academy of scienc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0938" y="6470983"/>
            <a:ext cx="1439421" cy="3018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p:cNvSpPr>
            <a:spLocks noGrp="1" noChangeArrowheads="1"/>
          </p:cNvSpPr>
          <p:nvPr>
            <p:ph type="subTitle" idx="1"/>
          </p:nvPr>
        </p:nvSpPr>
        <p:spPr bwMode="auto">
          <a:xfrm>
            <a:off x="1063942" y="4392774"/>
            <a:ext cx="7000875" cy="1073963"/>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1800" dirty="0" smtClean="0">
                <a:solidFill>
                  <a:srgbClr val="000099"/>
                </a:solidFill>
              </a:rPr>
              <a:t>杨戈</a:t>
            </a:r>
            <a:r>
              <a:rPr lang="en-US" altLang="zh-CN" sz="1800" baseline="30000" dirty="0" smtClean="0">
                <a:solidFill>
                  <a:srgbClr val="000099"/>
                </a:solidFill>
              </a:rPr>
              <a:t>1,2</a:t>
            </a:r>
            <a:endParaRPr lang="en-US" sz="1800" baseline="30000" dirty="0" smtClean="0">
              <a:solidFill>
                <a:srgbClr val="000099"/>
              </a:solidFill>
            </a:endParaRPr>
          </a:p>
          <a:p>
            <a:pPr eaLnBrk="1" hangingPunct="1"/>
            <a:r>
              <a:rPr lang="en-US" altLang="zh-CN" sz="1800" baseline="30000" dirty="0" smtClean="0">
                <a:solidFill>
                  <a:srgbClr val="000099"/>
                </a:solidFill>
              </a:rPr>
              <a:t>1</a:t>
            </a:r>
            <a:r>
              <a:rPr lang="zh-CN" altLang="en-US" sz="1800" dirty="0" smtClean="0">
                <a:solidFill>
                  <a:srgbClr val="000099"/>
                </a:solidFill>
              </a:rPr>
              <a:t>中国科学院大学人工智能学院</a:t>
            </a:r>
            <a:r>
              <a:rPr lang="en-US" altLang="zh-CN" sz="1800" dirty="0" smtClean="0">
                <a:solidFill>
                  <a:srgbClr val="000099"/>
                </a:solidFill>
              </a:rPr>
              <a:t/>
            </a:r>
            <a:br>
              <a:rPr lang="en-US" altLang="zh-CN" sz="1800" dirty="0" smtClean="0">
                <a:solidFill>
                  <a:srgbClr val="000099"/>
                </a:solidFill>
              </a:rPr>
            </a:br>
            <a:r>
              <a:rPr lang="en-US" altLang="zh-CN" sz="1800" baseline="30000" dirty="0" smtClean="0">
                <a:solidFill>
                  <a:srgbClr val="000099"/>
                </a:solidFill>
              </a:rPr>
              <a:t>2</a:t>
            </a:r>
            <a:r>
              <a:rPr lang="zh-CN" altLang="en-US" sz="1800" dirty="0" smtClean="0">
                <a:solidFill>
                  <a:srgbClr val="000099"/>
                </a:solidFill>
              </a:rPr>
              <a:t>中国科学院自动化研究所模式识别国家</a:t>
            </a:r>
            <a:r>
              <a:rPr lang="zh-CN" altLang="en-US" sz="1800" dirty="0">
                <a:solidFill>
                  <a:srgbClr val="000099"/>
                </a:solidFill>
              </a:rPr>
              <a:t>重点</a:t>
            </a:r>
            <a:r>
              <a:rPr lang="zh-CN" altLang="en-US" sz="1800" dirty="0" smtClean="0">
                <a:solidFill>
                  <a:srgbClr val="000099"/>
                </a:solidFill>
              </a:rPr>
              <a:t>实验室</a:t>
            </a:r>
            <a:endParaRPr lang="en-US" sz="1800" dirty="0" smtClean="0">
              <a:solidFill>
                <a:srgbClr val="000099"/>
              </a:solidFill>
            </a:endParaRPr>
          </a:p>
          <a:p>
            <a:pPr eaLnBrk="1" hangingPunct="1"/>
            <a:endParaRPr lang="en-US" sz="1800" dirty="0" smtClean="0">
              <a:solidFill>
                <a:srgbClr val="000099"/>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社会场景图像</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83" y="1258174"/>
            <a:ext cx="2177341" cy="1453070"/>
          </a:xfrm>
        </p:spPr>
      </p:pic>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10</a:t>
            </a:fld>
            <a:endParaRPr 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662" y="1312251"/>
            <a:ext cx="2096311" cy="139899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4328" y="1338437"/>
            <a:ext cx="1543527" cy="231288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4328" y="3863166"/>
            <a:ext cx="1615704" cy="242104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113" y="2992337"/>
            <a:ext cx="1579616" cy="2366963"/>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8683" y="2992337"/>
            <a:ext cx="2098966" cy="1400766"/>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6906" y="1338437"/>
            <a:ext cx="2069468" cy="1381080"/>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27928" y="2953054"/>
            <a:ext cx="1318446" cy="1975615"/>
          </a:xfrm>
          <a:prstGeom prst="rect">
            <a:avLst/>
          </a:prstGeom>
        </p:spPr>
      </p:pic>
      <p:pic>
        <p:nvPicPr>
          <p:cNvPr id="13" name="图片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14297" y="2953053"/>
            <a:ext cx="1318446" cy="1975615"/>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684" y="4674196"/>
            <a:ext cx="2098965" cy="1400764"/>
          </a:xfrm>
          <a:prstGeom prst="rect">
            <a:avLst/>
          </a:prstGeom>
        </p:spPr>
      </p:pic>
      <p:pic>
        <p:nvPicPr>
          <p:cNvPr id="15" name="图片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9537" y="4963061"/>
            <a:ext cx="2081597" cy="1389174"/>
          </a:xfrm>
          <a:prstGeom prst="rect">
            <a:avLst/>
          </a:prstGeom>
        </p:spPr>
      </p:pic>
      <p:sp>
        <p:nvSpPr>
          <p:cNvPr id="17" name="文本框 16"/>
          <p:cNvSpPr txBox="1"/>
          <p:nvPr/>
        </p:nvSpPr>
        <p:spPr>
          <a:xfrm>
            <a:off x="98322" y="6410295"/>
            <a:ext cx="9045678" cy="523220"/>
          </a:xfrm>
          <a:prstGeom prst="rect">
            <a:avLst/>
          </a:prstGeom>
          <a:noFill/>
        </p:spPr>
        <p:txBody>
          <a:bodyPr wrap="square" rtlCol="0">
            <a:spAutoFit/>
          </a:bodyPr>
          <a:lstStyle/>
          <a:p>
            <a:r>
              <a:rPr lang="en-US" altLang="zh-CN" sz="1400" dirty="0" smtClean="0"/>
              <a:t>Berkeley Segmentation Data Set 500</a:t>
            </a:r>
          </a:p>
          <a:p>
            <a:r>
              <a:rPr lang="en-US" altLang="zh-CN" sz="1400" dirty="0" smtClean="0">
                <a:hlinkClick r:id="rId13"/>
              </a:rPr>
              <a:t>https</a:t>
            </a:r>
            <a:r>
              <a:rPr lang="en-US" altLang="zh-CN" sz="1400" dirty="0">
                <a:hlinkClick r:id="rId13"/>
              </a:rPr>
              <a:t>://www2.eecs.berkeley.edu/Research/Projects/CS/vision/bsds/</a:t>
            </a:r>
            <a:r>
              <a:rPr lang="en-US" altLang="zh-CN" sz="1400" dirty="0" smtClean="0"/>
              <a:t> </a:t>
            </a:r>
            <a:endParaRPr lang="zh-CN" altLang="en-US" sz="1400" dirty="0"/>
          </a:p>
        </p:txBody>
      </p:sp>
    </p:spTree>
    <p:extLst>
      <p:ext uri="{BB962C8B-B14F-4D97-AF65-F5344CB8AC3E}">
        <p14:creationId xmlns:p14="http://schemas.microsoft.com/office/powerpoint/2010/main" val="326075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图像分割示例 </a:t>
            </a:r>
            <a:r>
              <a:rPr lang="en-US" altLang="zh-CN" dirty="0" smtClean="0"/>
              <a:t>(I)</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11</a:t>
            </a:fld>
            <a:endParaRPr lang="en-US"/>
          </a:p>
        </p:txBody>
      </p:sp>
      <p:pic>
        <p:nvPicPr>
          <p:cNvPr id="5" name="图片 4"/>
          <p:cNvPicPr>
            <a:picLocks noChangeAspect="1"/>
          </p:cNvPicPr>
          <p:nvPr/>
        </p:nvPicPr>
        <p:blipFill>
          <a:blip r:embed="rId2"/>
          <a:stretch>
            <a:fillRect/>
          </a:stretch>
        </p:blipFill>
        <p:spPr>
          <a:xfrm>
            <a:off x="1852047" y="1269679"/>
            <a:ext cx="5564753" cy="4946711"/>
          </a:xfrm>
          <a:prstGeom prst="rect">
            <a:avLst/>
          </a:prstGeom>
        </p:spPr>
      </p:pic>
      <p:sp>
        <p:nvSpPr>
          <p:cNvPr id="6" name="文本框 5"/>
          <p:cNvSpPr txBox="1"/>
          <p:nvPr/>
        </p:nvSpPr>
        <p:spPr>
          <a:xfrm>
            <a:off x="101600" y="6436896"/>
            <a:ext cx="4683760" cy="338554"/>
          </a:xfrm>
          <a:prstGeom prst="rect">
            <a:avLst/>
          </a:prstGeom>
          <a:noFill/>
        </p:spPr>
        <p:txBody>
          <a:bodyPr wrap="square" rtlCol="0">
            <a:spAutoFit/>
          </a:bodyPr>
          <a:lstStyle/>
          <a:p>
            <a:r>
              <a:rPr lang="en-US" altLang="zh-CN" sz="1600" dirty="0" err="1" smtClean="0"/>
              <a:t>Arbelaez</a:t>
            </a:r>
            <a:r>
              <a:rPr lang="en-US" altLang="zh-CN" sz="1600" dirty="0" smtClean="0"/>
              <a:t> et al, PAMI, 2010</a:t>
            </a:r>
            <a:endParaRPr lang="zh-CN" altLang="en-US" sz="1600" dirty="0"/>
          </a:p>
        </p:txBody>
      </p:sp>
    </p:spTree>
    <p:extLst>
      <p:ext uri="{BB962C8B-B14F-4D97-AF65-F5344CB8AC3E}">
        <p14:creationId xmlns:p14="http://schemas.microsoft.com/office/powerpoint/2010/main" val="4199278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图像分割示例 </a:t>
            </a:r>
            <a:r>
              <a:rPr lang="en-US" altLang="zh-CN" dirty="0"/>
              <a:t>(</a:t>
            </a:r>
            <a:r>
              <a:rPr lang="en-US" altLang="zh-CN" dirty="0" smtClean="0"/>
              <a:t>II)</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12</a:t>
            </a:fld>
            <a:endParaRPr 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0905"/>
            <a:ext cx="9144000" cy="3965510"/>
          </a:xfrm>
          <a:prstGeom prst="rect">
            <a:avLst/>
          </a:prstGeom>
        </p:spPr>
      </p:pic>
      <p:sp>
        <p:nvSpPr>
          <p:cNvPr id="9" name="矩形 8"/>
          <p:cNvSpPr/>
          <p:nvPr/>
        </p:nvSpPr>
        <p:spPr>
          <a:xfrm>
            <a:off x="0" y="5894640"/>
            <a:ext cx="8404261" cy="400110"/>
          </a:xfrm>
          <a:prstGeom prst="rect">
            <a:avLst/>
          </a:prstGeom>
        </p:spPr>
        <p:txBody>
          <a:bodyPr wrap="square">
            <a:spAutoFit/>
          </a:bodyPr>
          <a:lstStyle/>
          <a:p>
            <a:r>
              <a:rPr lang="en-US" altLang="zh-CN" dirty="0">
                <a:hlinkClick r:id="rId3"/>
              </a:rPr>
              <a:t>https://devblogs.nvidia.com/image-segmentation-using-digits-5/</a:t>
            </a:r>
            <a:endParaRPr lang="zh-CN" altLang="en-US" dirty="0"/>
          </a:p>
        </p:txBody>
      </p:sp>
    </p:spTree>
    <p:extLst>
      <p:ext uri="{BB962C8B-B14F-4D97-AF65-F5344CB8AC3E}">
        <p14:creationId xmlns:p14="http://schemas.microsoft.com/office/powerpoint/2010/main" val="1960982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遥感图像示例</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13</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65" y="1258426"/>
            <a:ext cx="6283325" cy="338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28" y="4557354"/>
            <a:ext cx="5973762"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6379" y="4889365"/>
            <a:ext cx="3338795" cy="1606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4058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空间应用图像示例</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14</a:t>
            </a:fld>
            <a:endParaRPr lang="en-US"/>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698" y="3082755"/>
            <a:ext cx="1991402" cy="2989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591" y="1312292"/>
            <a:ext cx="5657850" cy="1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592" y="3099967"/>
            <a:ext cx="3125608" cy="2989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4558140"/>
            <a:ext cx="946346" cy="1531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5672" y="4859427"/>
            <a:ext cx="941387" cy="121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857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E265B495-A1C5-490B-945D-DABEFB3ADB6C}" type="slidenum">
              <a:rPr lang="en-US" smtClean="0"/>
              <a:pPr>
                <a:defRPr/>
              </a:pPr>
              <a:t>15</a:t>
            </a:fld>
            <a:endParaRPr lang="en-US"/>
          </a:p>
        </p:txBody>
      </p:sp>
      <p:sp>
        <p:nvSpPr>
          <p:cNvPr id="4" name="Rectangle 2"/>
          <p:cNvSpPr>
            <a:spLocks noChangeArrowheads="1"/>
          </p:cNvSpPr>
          <p:nvPr/>
        </p:nvSpPr>
        <p:spPr bwMode="auto">
          <a:xfrm>
            <a:off x="0" y="415608"/>
            <a:ext cx="9144000" cy="708342"/>
          </a:xfrm>
          <a:prstGeom prst="rect">
            <a:avLst/>
          </a:prstGeom>
          <a:noFill/>
          <a:ln w="9525">
            <a:noFill/>
            <a:miter lim="800000"/>
            <a:headEnd/>
            <a:tailEnd/>
          </a:ln>
        </p:spPr>
        <p:txBody>
          <a:bodyPr anchor="ctr"/>
          <a:lstStyle/>
          <a:p>
            <a:pPr algn="ctr"/>
            <a:r>
              <a:rPr lang="zh-CN" altLang="en-US" sz="2600" dirty="0" smtClean="0">
                <a:solidFill>
                  <a:srgbClr val="CC3300"/>
                </a:solidFill>
                <a:latin typeface="+mj-ea"/>
                <a:ea typeface="+mj-ea"/>
              </a:rPr>
              <a:t>医学图像示例</a:t>
            </a:r>
            <a:endParaRPr lang="en-US" altLang="zh-CN" sz="2600" dirty="0">
              <a:solidFill>
                <a:srgbClr val="CC3300"/>
              </a:solidFill>
              <a:latin typeface="+mj-ea"/>
              <a:ea typeface="+mj-ea"/>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377" y="1959610"/>
            <a:ext cx="6951345" cy="1795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377" y="3958704"/>
            <a:ext cx="8296666" cy="174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34377" y="5829449"/>
            <a:ext cx="6874827" cy="461665"/>
          </a:xfrm>
          <a:prstGeom prst="rect">
            <a:avLst/>
          </a:prstGeom>
        </p:spPr>
        <p:txBody>
          <a:bodyPr wrap="square">
            <a:spAutoFit/>
          </a:bodyPr>
          <a:lstStyle/>
          <a:p>
            <a:r>
              <a:rPr lang="en-US" sz="1200" dirty="0" err="1" smtClean="0"/>
              <a:t>Heimann</a:t>
            </a:r>
            <a:r>
              <a:rPr lang="en-US" sz="1200" dirty="0" smtClean="0"/>
              <a:t> et al, </a:t>
            </a:r>
            <a:r>
              <a:rPr lang="en-US" sz="1200" u="sng" dirty="0"/>
              <a:t>Comparison and Evaluation of Methods </a:t>
            </a:r>
            <a:r>
              <a:rPr lang="en-US" sz="1200" u="sng" dirty="0" smtClean="0"/>
              <a:t>for Liver </a:t>
            </a:r>
            <a:r>
              <a:rPr lang="en-US" sz="1200" u="sng" dirty="0"/>
              <a:t>Segmentation From CT </a:t>
            </a:r>
            <a:r>
              <a:rPr lang="en-US" sz="1200" u="sng" dirty="0" smtClean="0"/>
              <a:t>Datasets</a:t>
            </a:r>
            <a:r>
              <a:rPr lang="en-US" sz="1200" dirty="0" smtClean="0"/>
              <a:t>, </a:t>
            </a:r>
            <a:r>
              <a:rPr lang="en-US" sz="1200" i="1" dirty="0" smtClean="0"/>
              <a:t>IEEE Trans. Medical Imaging</a:t>
            </a:r>
            <a:r>
              <a:rPr lang="en-US" sz="1200" dirty="0" smtClean="0"/>
              <a:t>, vol. </a:t>
            </a:r>
            <a:r>
              <a:rPr lang="en-US" sz="1200" dirty="0"/>
              <a:t>28, </a:t>
            </a:r>
            <a:r>
              <a:rPr lang="en-US" sz="1200" dirty="0" smtClean="0"/>
              <a:t>no. </a:t>
            </a:r>
            <a:r>
              <a:rPr lang="en-US" sz="1200" dirty="0"/>
              <a:t>8, </a:t>
            </a:r>
            <a:r>
              <a:rPr lang="en-US" sz="1200" dirty="0" smtClean="0"/>
              <a:t>1251-1265, 2009.</a:t>
            </a:r>
            <a:endParaRPr lang="en-US" sz="1200" dirty="0"/>
          </a:p>
        </p:txBody>
      </p:sp>
    </p:spTree>
    <p:extLst>
      <p:ext uri="{BB962C8B-B14F-4D97-AF65-F5344CB8AC3E}">
        <p14:creationId xmlns:p14="http://schemas.microsoft.com/office/powerpoint/2010/main" val="4197111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p:spPr>
        <p:txBody>
          <a:bodyPr/>
          <a:lstStyle/>
          <a:p>
            <a:fld id="{CB54043D-2232-47F3-82EA-CE731BA34C54}" type="slidenum">
              <a:rPr lang="en-US" smtClean="0"/>
              <a:pPr/>
              <a:t>16</a:t>
            </a:fld>
            <a:endParaRPr lang="en-US" smtClean="0"/>
          </a:p>
        </p:txBody>
      </p:sp>
      <p:sp>
        <p:nvSpPr>
          <p:cNvPr id="28676" name="Rectangle 3"/>
          <p:cNvSpPr>
            <a:spLocks noChangeArrowheads="1"/>
          </p:cNvSpPr>
          <p:nvPr/>
        </p:nvSpPr>
        <p:spPr bwMode="auto">
          <a:xfrm>
            <a:off x="676275" y="5838825"/>
            <a:ext cx="7829550" cy="476250"/>
          </a:xfrm>
          <a:prstGeom prst="rect">
            <a:avLst/>
          </a:prstGeom>
          <a:noFill/>
          <a:ln w="9525">
            <a:noFill/>
            <a:miter lim="800000"/>
            <a:headEnd/>
            <a:tailEnd/>
          </a:ln>
        </p:spPr>
        <p:txBody>
          <a:bodyPr wrap="none" anchor="ctr"/>
          <a:lstStyle/>
          <a:p>
            <a:pPr algn="ctr"/>
            <a:endParaRPr lang="en-US" sz="1800" b="1">
              <a:solidFill>
                <a:srgbClr val="CC3300"/>
              </a:solidFill>
            </a:endParaRPr>
          </a:p>
        </p:txBody>
      </p:sp>
      <p:pic>
        <p:nvPicPr>
          <p:cNvPr id="21505" name="Picture 1"/>
          <p:cNvPicPr>
            <a:picLocks noChangeAspect="1" noChangeArrowheads="1"/>
          </p:cNvPicPr>
          <p:nvPr/>
        </p:nvPicPr>
        <p:blipFill>
          <a:blip r:embed="rId3" cstate="print"/>
          <a:srcRect/>
          <a:stretch>
            <a:fillRect/>
          </a:stretch>
        </p:blipFill>
        <p:spPr bwMode="auto">
          <a:xfrm>
            <a:off x="6278754" y="1291464"/>
            <a:ext cx="2393053" cy="1733550"/>
          </a:xfrm>
          <a:prstGeom prst="rect">
            <a:avLst/>
          </a:prstGeom>
          <a:noFill/>
          <a:ln w="9525">
            <a:noFill/>
            <a:miter lim="800000"/>
            <a:headEnd/>
            <a:tailEnd/>
          </a:ln>
        </p:spPr>
      </p:pic>
      <p:sp>
        <p:nvSpPr>
          <p:cNvPr id="8" name="Rectangle 7"/>
          <p:cNvSpPr/>
          <p:nvPr/>
        </p:nvSpPr>
        <p:spPr>
          <a:xfrm>
            <a:off x="5189281" y="3025014"/>
            <a:ext cx="4572000" cy="307777"/>
          </a:xfrm>
          <a:prstGeom prst="rect">
            <a:avLst/>
          </a:prstGeom>
        </p:spPr>
        <p:txBody>
          <a:bodyPr>
            <a:spAutoFit/>
          </a:bodyPr>
          <a:lstStyle/>
          <a:p>
            <a:r>
              <a:rPr lang="en-US" sz="1400" dirty="0" smtClean="0"/>
              <a:t>Embryonic Swiss Mouse Fibroblast Cells (3T3)</a:t>
            </a:r>
            <a:endParaRPr lang="en-US" sz="1400" dirty="0"/>
          </a:p>
        </p:txBody>
      </p:sp>
      <p:sp>
        <p:nvSpPr>
          <p:cNvPr id="9" name="Rectangle 8"/>
          <p:cNvSpPr/>
          <p:nvPr/>
        </p:nvSpPr>
        <p:spPr>
          <a:xfrm>
            <a:off x="2381250" y="6112044"/>
            <a:ext cx="6648450" cy="276999"/>
          </a:xfrm>
          <a:prstGeom prst="rect">
            <a:avLst/>
          </a:prstGeom>
        </p:spPr>
        <p:txBody>
          <a:bodyPr wrap="square">
            <a:spAutoFit/>
          </a:bodyPr>
          <a:lstStyle/>
          <a:p>
            <a:r>
              <a:rPr lang="en-US" sz="1200" dirty="0" smtClean="0"/>
              <a:t>http://micro.magnet.fsu.edu/primer/techniques/fluorescence/gallery/cells/3t3/3t3cellslarge.html</a:t>
            </a:r>
            <a:endParaRPr lang="en-US" sz="1200" dirty="0"/>
          </a:p>
        </p:txBody>
      </p:sp>
      <p:pic>
        <p:nvPicPr>
          <p:cNvPr id="21506" name="Picture 2"/>
          <p:cNvPicPr>
            <a:picLocks noChangeAspect="1" noChangeArrowheads="1"/>
          </p:cNvPicPr>
          <p:nvPr/>
        </p:nvPicPr>
        <p:blipFill>
          <a:blip r:embed="rId4" cstate="print"/>
          <a:srcRect/>
          <a:stretch>
            <a:fillRect/>
          </a:stretch>
        </p:blipFill>
        <p:spPr bwMode="auto">
          <a:xfrm>
            <a:off x="6312798" y="3584032"/>
            <a:ext cx="2393052" cy="1733550"/>
          </a:xfrm>
          <a:prstGeom prst="rect">
            <a:avLst/>
          </a:prstGeom>
          <a:noFill/>
          <a:ln w="9525">
            <a:noFill/>
            <a:miter lim="800000"/>
            <a:headEnd/>
            <a:tailEnd/>
          </a:ln>
        </p:spPr>
      </p:pic>
      <p:sp>
        <p:nvSpPr>
          <p:cNvPr id="11" name="Rectangle 10"/>
          <p:cNvSpPr/>
          <p:nvPr/>
        </p:nvSpPr>
        <p:spPr>
          <a:xfrm>
            <a:off x="5284839" y="5424589"/>
            <a:ext cx="4572000" cy="307777"/>
          </a:xfrm>
          <a:prstGeom prst="rect">
            <a:avLst/>
          </a:prstGeom>
        </p:spPr>
        <p:txBody>
          <a:bodyPr>
            <a:spAutoFit/>
          </a:bodyPr>
          <a:lstStyle/>
          <a:p>
            <a:r>
              <a:rPr lang="en-US" sz="1400" dirty="0" smtClean="0"/>
              <a:t>Human Bone </a:t>
            </a:r>
            <a:r>
              <a:rPr lang="en-US" sz="1400" dirty="0" err="1" smtClean="0"/>
              <a:t>Osteosarcoma</a:t>
            </a:r>
            <a:r>
              <a:rPr lang="en-US" sz="1400" dirty="0" smtClean="0"/>
              <a:t> Cells (U-2 OS)</a:t>
            </a:r>
            <a:endParaRPr lang="en-US" sz="1400" dirty="0"/>
          </a:p>
        </p:txBody>
      </p:sp>
      <p:pic>
        <p:nvPicPr>
          <p:cNvPr id="10" name="Picture 2" descr="figure_01_09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1738" y="1763084"/>
            <a:ext cx="3139024" cy="3754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2"/>
          <p:cNvSpPr txBox="1">
            <a:spLocks noChangeArrowheads="1"/>
          </p:cNvSpPr>
          <p:nvPr/>
        </p:nvSpPr>
        <p:spPr bwMode="auto">
          <a:xfrm>
            <a:off x="476250" y="553431"/>
            <a:ext cx="8229600" cy="58110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pPr eaLnBrk="1" hangingPunct="1"/>
            <a:r>
              <a:rPr lang="zh-CN" altLang="en-US" sz="2600" kern="0" dirty="0" smtClean="0"/>
              <a:t>生物图像示例 </a:t>
            </a:r>
            <a:r>
              <a:rPr lang="en-US" altLang="zh-CN" sz="2600" kern="0" dirty="0" smtClean="0"/>
              <a:t>(I)</a:t>
            </a:r>
            <a:endParaRPr lang="en-US" sz="2600" kern="0" dirty="0" smtClean="0"/>
          </a:p>
        </p:txBody>
      </p:sp>
    </p:spTree>
    <p:extLst>
      <p:ext uri="{BB962C8B-B14F-4D97-AF65-F5344CB8AC3E}">
        <p14:creationId xmlns:p14="http://schemas.microsoft.com/office/powerpoint/2010/main" val="20077855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17</a:t>
            </a:fld>
            <a:endParaRPr lang="en-US"/>
          </a:p>
        </p:txBody>
      </p:sp>
      <p:sp>
        <p:nvSpPr>
          <p:cNvPr id="5" name="Rectangle 2"/>
          <p:cNvSpPr txBox="1">
            <a:spLocks noChangeArrowheads="1"/>
          </p:cNvSpPr>
          <p:nvPr/>
        </p:nvSpPr>
        <p:spPr bwMode="auto">
          <a:xfrm>
            <a:off x="476250" y="553431"/>
            <a:ext cx="8229600" cy="58110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pPr eaLnBrk="1" hangingPunct="1"/>
            <a:r>
              <a:rPr lang="zh-CN" altLang="en-US" sz="2600" kern="0" dirty="0" smtClean="0"/>
              <a:t>生物图像示例 </a:t>
            </a:r>
            <a:r>
              <a:rPr lang="en-US" altLang="zh-CN" sz="2600" kern="0" dirty="0" smtClean="0"/>
              <a:t>(II)</a:t>
            </a:r>
            <a:endParaRPr lang="en-US" sz="2600" kern="0" dirty="0" smtClean="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469" y="1485235"/>
            <a:ext cx="2930525" cy="437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913" y="4317335"/>
            <a:ext cx="979487"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555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B5D21F4E-5DE0-4FE7-BD8B-D37AFCFDC3D3}" type="slidenum">
              <a:rPr lang="en-US"/>
              <a:pPr/>
              <a:t>18</a:t>
            </a:fld>
            <a:endParaRPr lang="en-US"/>
          </a:p>
        </p:txBody>
      </p:sp>
      <p:sp>
        <p:nvSpPr>
          <p:cNvPr id="438274" name="Rectangle 2"/>
          <p:cNvSpPr>
            <a:spLocks noGrp="1" noChangeArrowheads="1"/>
          </p:cNvSpPr>
          <p:nvPr>
            <p:ph type="title"/>
          </p:nvPr>
        </p:nvSpPr>
        <p:spPr>
          <a:xfrm>
            <a:off x="432033" y="533998"/>
            <a:ext cx="8229600" cy="606905"/>
          </a:xfrm>
          <a:noFill/>
          <a:ln/>
        </p:spPr>
        <p:txBody>
          <a:bodyPr/>
          <a:lstStyle/>
          <a:p>
            <a:r>
              <a:rPr lang="zh-CN" altLang="en-US" dirty="0" smtClean="0"/>
              <a:t>按照光子能量排列的电磁波谱</a:t>
            </a:r>
            <a:endParaRPr lang="en-US" dirty="0"/>
          </a:p>
        </p:txBody>
      </p:sp>
      <p:sp>
        <p:nvSpPr>
          <p:cNvPr id="438275" name="Rectangle 3"/>
          <p:cNvSpPr>
            <a:spLocks noGrp="1" noChangeArrowheads="1"/>
          </p:cNvSpPr>
          <p:nvPr>
            <p:ph type="body" idx="1"/>
          </p:nvPr>
        </p:nvSpPr>
        <p:spPr>
          <a:xfrm>
            <a:off x="457200" y="1238250"/>
            <a:ext cx="4743450" cy="4525963"/>
          </a:xfrm>
          <a:noFill/>
          <a:ln/>
        </p:spPr>
        <p:txBody>
          <a:bodyPr/>
          <a:lstStyle/>
          <a:p>
            <a:r>
              <a:rPr lang="zh-CN" altLang="en-US" sz="2400" dirty="0" smtClean="0">
                <a:solidFill>
                  <a:srgbClr val="000099"/>
                </a:solidFill>
              </a:rPr>
              <a:t>光子能量的普朗克定律：</a:t>
            </a:r>
            <a:endParaRPr lang="en-US" altLang="zh-CN" sz="2400" dirty="0" smtClean="0">
              <a:solidFill>
                <a:srgbClr val="000099"/>
              </a:solidFill>
            </a:endParaRPr>
          </a:p>
          <a:p>
            <a:pPr marL="0" indent="0">
              <a:buNone/>
            </a:pPr>
            <a:r>
              <a:rPr lang="en-US" sz="2000" dirty="0">
                <a:solidFill>
                  <a:srgbClr val="000099"/>
                </a:solidFill>
              </a:rPr>
              <a:t/>
            </a:r>
            <a:br>
              <a:rPr lang="en-US" sz="2000" dirty="0">
                <a:solidFill>
                  <a:srgbClr val="000099"/>
                </a:solidFill>
              </a:rPr>
            </a:br>
            <a:endParaRPr lang="en-US" sz="2000" dirty="0">
              <a:solidFill>
                <a:srgbClr val="000099"/>
              </a:solidFill>
            </a:endParaRPr>
          </a:p>
          <a:p>
            <a:pPr>
              <a:buFontTx/>
              <a:buNone/>
            </a:pPr>
            <a:r>
              <a:rPr lang="en-US" dirty="0">
                <a:solidFill>
                  <a:srgbClr val="000099"/>
                </a:solidFill>
              </a:rPr>
              <a:t/>
            </a:r>
            <a:br>
              <a:rPr lang="en-US" dirty="0">
                <a:solidFill>
                  <a:srgbClr val="000099"/>
                </a:solidFill>
              </a:rPr>
            </a:br>
            <a:endParaRPr lang="en-US" dirty="0">
              <a:solidFill>
                <a:srgbClr val="000099"/>
              </a:solidFill>
            </a:endParaRPr>
          </a:p>
          <a:p>
            <a:endParaRPr lang="en-US" dirty="0">
              <a:solidFill>
                <a:srgbClr val="000099"/>
              </a:solidFill>
            </a:endParaRPr>
          </a:p>
          <a:p>
            <a:endParaRPr lang="en-US" dirty="0"/>
          </a:p>
          <a:p>
            <a:endParaRPr lang="en-US" dirty="0"/>
          </a:p>
          <a:p>
            <a:endParaRPr lang="en-US" altLang="zh-CN" sz="2400" u="sng" dirty="0" smtClean="0">
              <a:solidFill>
                <a:srgbClr val="000099"/>
              </a:solidFill>
            </a:endParaRPr>
          </a:p>
          <a:p>
            <a:r>
              <a:rPr lang="zh-CN" altLang="en-US" sz="2400" u="sng" dirty="0" smtClean="0">
                <a:solidFill>
                  <a:srgbClr val="000099"/>
                </a:solidFill>
              </a:rPr>
              <a:t>光波长越短光子能量越高。</a:t>
            </a:r>
            <a:r>
              <a:rPr lang="en-US" sz="2400" u="sng" dirty="0" smtClean="0">
                <a:solidFill>
                  <a:srgbClr val="000099"/>
                </a:solidFill>
              </a:rPr>
              <a:t> </a:t>
            </a:r>
            <a:endParaRPr lang="en-US" sz="2400" u="sng" dirty="0">
              <a:solidFill>
                <a:srgbClr val="000099"/>
              </a:solidFill>
            </a:endParaRPr>
          </a:p>
        </p:txBody>
      </p:sp>
      <p:graphicFrame>
        <p:nvGraphicFramePr>
          <p:cNvPr id="438276" name="Object 4"/>
          <p:cNvGraphicFramePr>
            <a:graphicFrameLocks noChangeAspect="1"/>
          </p:cNvGraphicFramePr>
          <p:nvPr/>
        </p:nvGraphicFramePr>
        <p:xfrm>
          <a:off x="1273175" y="1755775"/>
          <a:ext cx="1739900" cy="830263"/>
        </p:xfrm>
        <a:graphic>
          <a:graphicData uri="http://schemas.openxmlformats.org/presentationml/2006/ole">
            <mc:AlternateContent xmlns:mc="http://schemas.openxmlformats.org/markup-compatibility/2006">
              <mc:Choice xmlns:v="urn:schemas-microsoft-com:vml" Requires="v">
                <p:oleObj spid="_x0000_s3152" name="Equation" r:id="rId4" imgW="825480" imgH="393480" progId="Equation.DSMT4">
                  <p:embed/>
                </p:oleObj>
              </mc:Choice>
              <mc:Fallback>
                <p:oleObj name="Equation" r:id="rId4" imgW="82548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175" y="1755775"/>
                        <a:ext cx="1739900"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8277" name="Rectangle 5"/>
          <p:cNvSpPr>
            <a:spLocks noChangeArrowheads="1"/>
          </p:cNvSpPr>
          <p:nvPr/>
        </p:nvSpPr>
        <p:spPr bwMode="auto">
          <a:xfrm>
            <a:off x="1190625" y="3267075"/>
            <a:ext cx="37528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i="1" dirty="0"/>
              <a:t>h</a:t>
            </a:r>
            <a:r>
              <a:rPr lang="en-US" dirty="0"/>
              <a:t>: </a:t>
            </a:r>
            <a:r>
              <a:rPr lang="zh-CN" altLang="en-US" dirty="0" smtClean="0"/>
              <a:t>普朗克常数</a:t>
            </a:r>
            <a:r>
              <a:rPr lang="en-US" dirty="0" smtClean="0"/>
              <a:t>; </a:t>
            </a:r>
            <a:r>
              <a:rPr lang="en-US" dirty="0"/>
              <a:t>6.626</a:t>
            </a:r>
            <a:r>
              <a:rPr lang="en-US" dirty="0">
                <a:sym typeface="Symbol" pitchFamily="18" charset="2"/>
              </a:rPr>
              <a:t>10</a:t>
            </a:r>
            <a:r>
              <a:rPr lang="en-US" baseline="30000" dirty="0">
                <a:sym typeface="Symbol" pitchFamily="18" charset="2"/>
              </a:rPr>
              <a:t>-34</a:t>
            </a:r>
            <a:r>
              <a:rPr lang="en-US" dirty="0">
                <a:sym typeface="Symbol" pitchFamily="18" charset="2"/>
              </a:rPr>
              <a:t>J</a:t>
            </a:r>
            <a:r>
              <a:rPr lang="en-US" dirty="0">
                <a:cs typeface="Arial" pitchFamily="34" charset="0"/>
                <a:sym typeface="Symbol" pitchFamily="18" charset="2"/>
              </a:rPr>
              <a:t>·s</a:t>
            </a:r>
            <a:r>
              <a:rPr lang="en-US" dirty="0"/>
              <a:t/>
            </a:r>
            <a:br>
              <a:rPr lang="en-US" dirty="0"/>
            </a:br>
            <a:r>
              <a:rPr lang="en-US" i="1" dirty="0"/>
              <a:t>v</a:t>
            </a:r>
            <a:r>
              <a:rPr lang="en-US" dirty="0"/>
              <a:t>: </a:t>
            </a:r>
            <a:r>
              <a:rPr lang="zh-CN" altLang="en-US" dirty="0" smtClean="0"/>
              <a:t>光频率</a:t>
            </a:r>
            <a:r>
              <a:rPr lang="en-US" dirty="0" smtClean="0"/>
              <a:t>; </a:t>
            </a:r>
            <a:r>
              <a:rPr lang="en-US" dirty="0"/>
              <a:t/>
            </a:r>
            <a:br>
              <a:rPr lang="en-US" dirty="0"/>
            </a:br>
            <a:r>
              <a:rPr lang="en-US" i="1" dirty="0">
                <a:sym typeface="Symbol" pitchFamily="18" charset="2"/>
              </a:rPr>
              <a:t></a:t>
            </a:r>
            <a:r>
              <a:rPr lang="en-US" dirty="0">
                <a:sym typeface="Symbol" pitchFamily="18" charset="2"/>
              </a:rPr>
              <a:t>: </a:t>
            </a:r>
            <a:r>
              <a:rPr lang="zh-CN" altLang="en-US" dirty="0" smtClean="0">
                <a:sym typeface="Symbol" pitchFamily="18" charset="2"/>
              </a:rPr>
              <a:t>光波长</a:t>
            </a:r>
            <a:endParaRPr lang="en-US" altLang="zh-CN" dirty="0" smtClean="0">
              <a:sym typeface="Symbol" pitchFamily="18" charset="2"/>
            </a:endParaRPr>
          </a:p>
          <a:p>
            <a:r>
              <a:rPr lang="en-US" i="1" dirty="0" smtClean="0">
                <a:sym typeface="Symbol" pitchFamily="18" charset="2"/>
              </a:rPr>
              <a:t>c</a:t>
            </a:r>
            <a:r>
              <a:rPr lang="en-US" dirty="0">
                <a:sym typeface="Symbol" pitchFamily="18" charset="2"/>
              </a:rPr>
              <a:t>: </a:t>
            </a:r>
            <a:r>
              <a:rPr lang="zh-CN" altLang="en-US" dirty="0" smtClean="0">
                <a:sym typeface="Symbol" pitchFamily="18" charset="2"/>
              </a:rPr>
              <a:t>光速</a:t>
            </a:r>
            <a:r>
              <a:rPr lang="en-US" dirty="0">
                <a:sym typeface="Symbol" pitchFamily="18" charset="2"/>
              </a:rPr>
              <a:t/>
            </a:r>
            <a:br>
              <a:rPr lang="en-US" dirty="0">
                <a:sym typeface="Symbol" pitchFamily="18" charset="2"/>
              </a:rPr>
            </a:br>
            <a:r>
              <a:rPr lang="en-US" dirty="0">
                <a:sym typeface="Symbol" pitchFamily="18" charset="2"/>
              </a:rPr>
              <a:t>    </a:t>
            </a:r>
            <a:r>
              <a:rPr lang="zh-CN" altLang="en-US" dirty="0" smtClean="0">
                <a:solidFill>
                  <a:srgbClr val="CC3300"/>
                </a:solidFill>
                <a:sym typeface="Symbol" pitchFamily="18" charset="2"/>
              </a:rPr>
              <a:t>光子能量</a:t>
            </a:r>
            <a:r>
              <a:rPr lang="en-US" dirty="0" smtClean="0">
                <a:solidFill>
                  <a:srgbClr val="CC3300"/>
                </a:solidFill>
                <a:sym typeface="Symbol" pitchFamily="18" charset="2"/>
              </a:rPr>
              <a:t> </a:t>
            </a:r>
            <a:r>
              <a:rPr lang="en-US" dirty="0">
                <a:solidFill>
                  <a:srgbClr val="CC3300"/>
                </a:solidFill>
                <a:sym typeface="Symbol" pitchFamily="18" charset="2"/>
              </a:rPr>
              <a:t>= </a:t>
            </a:r>
            <a:br>
              <a:rPr lang="en-US" dirty="0">
                <a:solidFill>
                  <a:srgbClr val="CC3300"/>
                </a:solidFill>
                <a:sym typeface="Symbol" pitchFamily="18" charset="2"/>
              </a:rPr>
            </a:br>
            <a:r>
              <a:rPr lang="en-US" dirty="0">
                <a:solidFill>
                  <a:srgbClr val="CC3300"/>
                </a:solidFill>
                <a:sym typeface="Symbol" pitchFamily="18" charset="2"/>
              </a:rPr>
              <a:t>    3.973 10</a:t>
            </a:r>
            <a:r>
              <a:rPr lang="en-US" baseline="30000" dirty="0">
                <a:solidFill>
                  <a:srgbClr val="CC3300"/>
                </a:solidFill>
                <a:sym typeface="Symbol" pitchFamily="18" charset="2"/>
              </a:rPr>
              <a:t>-19</a:t>
            </a:r>
            <a:r>
              <a:rPr lang="en-US" dirty="0">
                <a:solidFill>
                  <a:srgbClr val="CC3300"/>
                </a:solidFill>
                <a:sym typeface="Symbol" pitchFamily="18" charset="2"/>
              </a:rPr>
              <a:t>J at 500nm</a:t>
            </a:r>
          </a:p>
        </p:txBody>
      </p:sp>
      <p:pic>
        <p:nvPicPr>
          <p:cNvPr id="438278" name="Picture 6" descr="Electromagnetic-Spectr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53063" y="1381125"/>
            <a:ext cx="3036887"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2534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a:t>
            </a:r>
            <a:r>
              <a:rPr lang="zh-CN" altLang="en-US" dirty="0" smtClean="0"/>
              <a:t>射线成像</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19</a:t>
            </a:fld>
            <a:endParaRPr lang="en-US"/>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722" y="1299957"/>
            <a:ext cx="3337814" cy="495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254" y="3603083"/>
            <a:ext cx="4894263" cy="71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8086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2</a:t>
            </a:fld>
            <a:endParaRPr lang="en-US" dirty="0" smtClean="0"/>
          </a:p>
        </p:txBody>
      </p:sp>
      <p:sp>
        <p:nvSpPr>
          <p:cNvPr id="3075" name="Rectangle 2"/>
          <p:cNvSpPr>
            <a:spLocks noGrp="1" noChangeArrowheads="1"/>
          </p:cNvSpPr>
          <p:nvPr>
            <p:ph type="title"/>
          </p:nvPr>
        </p:nvSpPr>
        <p:spPr bwMode="auto">
          <a:xfrm>
            <a:off x="381000" y="571500"/>
            <a:ext cx="8229600" cy="54864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2600" dirty="0" smtClean="0"/>
              <a:t>内容提纲</a:t>
            </a:r>
            <a:endParaRPr lang="en-US" sz="2600" dirty="0" smtClean="0"/>
          </a:p>
        </p:txBody>
      </p:sp>
      <p:sp>
        <p:nvSpPr>
          <p:cNvPr id="3076" name="Rectangle 3"/>
          <p:cNvSpPr>
            <a:spLocks noGrp="1" noChangeArrowheads="1"/>
          </p:cNvSpPr>
          <p:nvPr>
            <p:ph type="body" idx="1"/>
          </p:nvPr>
        </p:nvSpPr>
        <p:spPr bwMode="auto">
          <a:xfrm>
            <a:off x="2206968" y="1651664"/>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ts val="4500"/>
              </a:lnSpc>
            </a:pPr>
            <a:r>
              <a:rPr lang="zh-CN" altLang="en-US" sz="2400" dirty="0" smtClean="0">
                <a:solidFill>
                  <a:srgbClr val="000099"/>
                </a:solidFill>
              </a:rPr>
              <a:t>什么是图像？</a:t>
            </a:r>
            <a:endParaRPr lang="en-US" altLang="zh-CN" sz="2400" dirty="0" smtClean="0">
              <a:solidFill>
                <a:srgbClr val="000099"/>
              </a:solidFill>
            </a:endParaRPr>
          </a:p>
          <a:p>
            <a:pPr algn="just" eaLnBrk="1" hangingPunct="1">
              <a:lnSpc>
                <a:spcPts val="4500"/>
              </a:lnSpc>
            </a:pPr>
            <a:r>
              <a:rPr lang="zh-CN" altLang="en-US" dirty="0" smtClean="0"/>
              <a:t>什么是图像处理？</a:t>
            </a:r>
            <a:endParaRPr lang="en-US" altLang="zh-CN" dirty="0" smtClean="0"/>
          </a:p>
          <a:p>
            <a:pPr algn="just" eaLnBrk="1" hangingPunct="1">
              <a:lnSpc>
                <a:spcPts val="4500"/>
              </a:lnSpc>
            </a:pPr>
            <a:r>
              <a:rPr lang="zh-CN" altLang="en-US" dirty="0" smtClean="0"/>
              <a:t>课程内容概要</a:t>
            </a:r>
            <a:endParaRPr lang="en-US" altLang="zh-CN" dirty="0" smtClean="0"/>
          </a:p>
          <a:p>
            <a:pPr algn="just" eaLnBrk="1" hangingPunct="1">
              <a:lnSpc>
                <a:spcPts val="4500"/>
              </a:lnSpc>
            </a:pPr>
            <a:r>
              <a:rPr lang="zh-CN" altLang="en-US" sz="2400" dirty="0" smtClean="0">
                <a:solidFill>
                  <a:srgbClr val="000099"/>
                </a:solidFill>
              </a:rPr>
              <a:t>课程安排与要求</a:t>
            </a:r>
            <a:endParaRPr lang="en-US" altLang="zh-CN" sz="2400" dirty="0" smtClean="0">
              <a:solidFill>
                <a:srgbClr val="000099"/>
              </a:solidFill>
            </a:endParaRPr>
          </a:p>
          <a:p>
            <a:pPr algn="just" eaLnBrk="1" hangingPunct="1">
              <a:lnSpc>
                <a:spcPts val="4500"/>
              </a:lnSpc>
            </a:pPr>
            <a:r>
              <a:rPr lang="zh-CN" altLang="en-US" dirty="0" smtClean="0"/>
              <a:t>人类视觉机理</a:t>
            </a:r>
            <a:endParaRPr lang="en-US" altLang="zh-CN" dirty="0" smtClean="0"/>
          </a:p>
          <a:p>
            <a:pPr algn="just" eaLnBrk="1" hangingPunct="1">
              <a:lnSpc>
                <a:spcPts val="4500"/>
              </a:lnSpc>
            </a:pPr>
            <a:r>
              <a:rPr lang="zh-CN" altLang="en-US" dirty="0" smtClean="0"/>
              <a:t>一些与课程有关的重要实用信息</a:t>
            </a:r>
            <a:endParaRPr lang="en-US" dirty="0"/>
          </a:p>
        </p:txBody>
      </p:sp>
    </p:spTree>
    <p:extLst>
      <p:ext uri="{BB962C8B-B14F-4D97-AF65-F5344CB8AC3E}">
        <p14:creationId xmlns:p14="http://schemas.microsoft.com/office/powerpoint/2010/main" val="6429511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总结：图像数据</a:t>
            </a:r>
            <a:endParaRPr lang="zh-CN" altLang="en-US" dirty="0"/>
          </a:p>
        </p:txBody>
      </p:sp>
      <p:sp>
        <p:nvSpPr>
          <p:cNvPr id="3" name="内容占位符 2"/>
          <p:cNvSpPr>
            <a:spLocks noGrp="1"/>
          </p:cNvSpPr>
          <p:nvPr>
            <p:ph idx="1"/>
          </p:nvPr>
        </p:nvSpPr>
        <p:spPr/>
        <p:txBody>
          <a:bodyPr/>
          <a:lstStyle/>
          <a:p>
            <a:r>
              <a:rPr lang="zh-CN" altLang="en-US" dirty="0" smtClean="0"/>
              <a:t>视觉是人类感知的最高级形式，图像在人类认知中起最为重要的作用。</a:t>
            </a:r>
            <a:endParaRPr lang="en-US" altLang="zh-CN" dirty="0" smtClean="0"/>
          </a:p>
          <a:p>
            <a:endParaRPr lang="en-US" altLang="zh-CN" dirty="0"/>
          </a:p>
          <a:p>
            <a:r>
              <a:rPr lang="zh-CN" altLang="en-US" dirty="0" smtClean="0"/>
              <a:t>一幅图像可以定义为一个两维函数 </a:t>
            </a:r>
            <a:r>
              <a:rPr lang="en-US" altLang="zh-CN" dirty="0" smtClean="0"/>
              <a:t>I(</a:t>
            </a:r>
            <a:r>
              <a:rPr lang="en-US" altLang="zh-CN" dirty="0" err="1" smtClean="0"/>
              <a:t>x,y</a:t>
            </a:r>
            <a:r>
              <a:rPr lang="en-US" altLang="zh-CN" dirty="0" smtClean="0"/>
              <a:t>), </a:t>
            </a:r>
            <a:r>
              <a:rPr lang="zh-CN" altLang="en-US" dirty="0" smtClean="0"/>
              <a:t>其中 </a:t>
            </a:r>
            <a:r>
              <a:rPr lang="en-US" altLang="zh-CN" dirty="0" smtClean="0"/>
              <a:t>(</a:t>
            </a:r>
            <a:r>
              <a:rPr lang="en-US" altLang="zh-CN" dirty="0" err="1" smtClean="0"/>
              <a:t>x,y</a:t>
            </a:r>
            <a:r>
              <a:rPr lang="en-US" altLang="zh-CN" dirty="0" smtClean="0"/>
              <a:t>) </a:t>
            </a:r>
            <a:r>
              <a:rPr lang="zh-CN" altLang="en-US" dirty="0" smtClean="0"/>
              <a:t>为像素在图像坐标系中的坐标，</a:t>
            </a:r>
            <a:r>
              <a:rPr lang="en-US" altLang="zh-CN" dirty="0" smtClean="0"/>
              <a:t>I(</a:t>
            </a:r>
            <a:r>
              <a:rPr lang="en-US" altLang="zh-CN" dirty="0" err="1" smtClean="0"/>
              <a:t>x,y</a:t>
            </a:r>
            <a:r>
              <a:rPr lang="en-US" altLang="zh-CN" dirty="0" smtClean="0"/>
              <a:t>)</a:t>
            </a:r>
            <a:r>
              <a:rPr lang="zh-CN" altLang="en-US" dirty="0" smtClean="0"/>
              <a:t>为像素灰度。</a:t>
            </a:r>
            <a:endParaRPr lang="en-US" altLang="zh-CN" dirty="0" smtClean="0"/>
          </a:p>
          <a:p>
            <a:endParaRPr lang="en-US" altLang="zh-CN" dirty="0"/>
          </a:p>
          <a:p>
            <a:r>
              <a:rPr lang="zh-CN" altLang="en-US" dirty="0" smtClean="0"/>
              <a:t>图像数据在众多应用领域具有重要价值与意义。</a:t>
            </a:r>
            <a:endParaRPr lang="en-US" altLang="zh-CN" dirty="0" smtClean="0"/>
          </a:p>
          <a:p>
            <a:endParaRPr lang="en-US" altLang="zh-CN" dirty="0"/>
          </a:p>
          <a:p>
            <a:r>
              <a:rPr lang="zh-CN" altLang="en-US" dirty="0" smtClean="0"/>
              <a:t>不同应用领域在图像信息提取方面有共性也有不同。</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20</a:t>
            </a:fld>
            <a:endParaRPr lang="en-US"/>
          </a:p>
        </p:txBody>
      </p:sp>
    </p:spTree>
    <p:extLst>
      <p:ext uri="{BB962C8B-B14F-4D97-AF65-F5344CB8AC3E}">
        <p14:creationId xmlns:p14="http://schemas.microsoft.com/office/powerpoint/2010/main" val="8595109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21</a:t>
            </a:fld>
            <a:endParaRPr lang="en-US" dirty="0" smtClean="0"/>
          </a:p>
        </p:txBody>
      </p:sp>
      <p:sp>
        <p:nvSpPr>
          <p:cNvPr id="3076" name="Rectangle 3"/>
          <p:cNvSpPr>
            <a:spLocks noGrp="1" noChangeArrowheads="1"/>
          </p:cNvSpPr>
          <p:nvPr>
            <p:ph type="body" idx="1"/>
          </p:nvPr>
        </p:nvSpPr>
        <p:spPr bwMode="auto">
          <a:xfrm>
            <a:off x="2206968" y="1651664"/>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ts val="4500"/>
              </a:lnSpc>
            </a:pPr>
            <a:r>
              <a:rPr lang="zh-CN" altLang="en-US" sz="2400" dirty="0" smtClean="0">
                <a:solidFill>
                  <a:schemeClr val="bg1">
                    <a:lumMod val="85000"/>
                  </a:schemeClr>
                </a:solidFill>
              </a:rPr>
              <a:t>什么是图像？</a:t>
            </a:r>
            <a:endParaRPr lang="en-US" altLang="zh-CN" sz="2400" dirty="0" smtClean="0">
              <a:solidFill>
                <a:schemeClr val="bg1">
                  <a:lumMod val="85000"/>
                </a:schemeClr>
              </a:solidFill>
            </a:endParaRPr>
          </a:p>
          <a:p>
            <a:pPr algn="just" eaLnBrk="1" hangingPunct="1">
              <a:lnSpc>
                <a:spcPts val="4500"/>
              </a:lnSpc>
            </a:pPr>
            <a:r>
              <a:rPr lang="zh-CN" altLang="en-US" dirty="0" smtClean="0"/>
              <a:t>什么是图像处理？</a:t>
            </a:r>
            <a:endParaRPr lang="en-US" altLang="zh-CN" dirty="0" smtClean="0">
              <a:solidFill>
                <a:schemeClr val="bg1">
                  <a:lumMod val="85000"/>
                </a:schemeClr>
              </a:solidFill>
            </a:endParaRPr>
          </a:p>
          <a:p>
            <a:pPr algn="just" eaLnBrk="1" hangingPunct="1">
              <a:lnSpc>
                <a:spcPts val="4500"/>
              </a:lnSpc>
            </a:pPr>
            <a:r>
              <a:rPr lang="zh-CN" altLang="en-US" sz="2400" dirty="0" smtClean="0">
                <a:solidFill>
                  <a:schemeClr val="bg1">
                    <a:lumMod val="85000"/>
                  </a:schemeClr>
                </a:solidFill>
              </a:rPr>
              <a:t>课程安排与要求</a:t>
            </a:r>
            <a:endParaRPr lang="en-US" altLang="zh-CN" sz="2400"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人类视觉机理</a:t>
            </a:r>
            <a:endParaRPr lang="en-US" altLang="zh-CN"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一些与课程有关的重要实用信息</a:t>
            </a:r>
            <a:endParaRPr lang="en-US" dirty="0">
              <a:solidFill>
                <a:schemeClr val="bg1">
                  <a:lumMod val="85000"/>
                </a:schemeClr>
              </a:solidFill>
            </a:endParaRPr>
          </a:p>
        </p:txBody>
      </p:sp>
    </p:spTree>
    <p:extLst>
      <p:ext uri="{BB962C8B-B14F-4D97-AF65-F5344CB8AC3E}">
        <p14:creationId xmlns:p14="http://schemas.microsoft.com/office/powerpoint/2010/main" val="362079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图像处理的重要性 </a:t>
            </a:r>
            <a:r>
              <a:rPr lang="en-US" altLang="zh-CN" dirty="0" smtClean="0"/>
              <a:t>(I)</a:t>
            </a:r>
            <a:endParaRPr lang="zh-CN" altLang="en-US" dirty="0"/>
          </a:p>
        </p:txBody>
      </p:sp>
      <p:sp>
        <p:nvSpPr>
          <p:cNvPr id="3" name="内容占位符 2"/>
          <p:cNvSpPr>
            <a:spLocks noGrp="1"/>
          </p:cNvSpPr>
          <p:nvPr>
            <p:ph idx="1"/>
          </p:nvPr>
        </p:nvSpPr>
        <p:spPr>
          <a:xfrm>
            <a:off x="457200" y="1386964"/>
            <a:ext cx="8229600" cy="4525963"/>
          </a:xfrm>
        </p:spPr>
        <p:txBody>
          <a:bodyPr/>
          <a:lstStyle/>
          <a:p>
            <a:r>
              <a:rPr lang="zh-CN" altLang="en-US" dirty="0" smtClean="0"/>
              <a:t>改善图示信息以便人们进行解释</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22</a:t>
            </a:fld>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151065"/>
            <a:ext cx="4309759" cy="1928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280" y="1871704"/>
            <a:ext cx="4118282" cy="248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1910080" y="4856480"/>
            <a:ext cx="5913120" cy="1056447"/>
            <a:chOff x="1910080" y="4856480"/>
            <a:chExt cx="5913120" cy="1056447"/>
          </a:xfrm>
        </p:grpSpPr>
        <p:sp>
          <p:nvSpPr>
            <p:cNvPr id="7" name="矩形 6"/>
            <p:cNvSpPr/>
            <p:nvPr/>
          </p:nvSpPr>
          <p:spPr>
            <a:xfrm>
              <a:off x="3606800" y="4856480"/>
              <a:ext cx="2519680" cy="1056447"/>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C00000"/>
                  </a:solidFill>
                </a:rPr>
                <a:t>图像处理</a:t>
              </a:r>
              <a:endParaRPr lang="zh-CN" altLang="en-US" sz="2400" b="1" dirty="0">
                <a:solidFill>
                  <a:srgbClr val="C00000"/>
                </a:solidFill>
              </a:endParaRPr>
            </a:p>
          </p:txBody>
        </p:sp>
        <p:cxnSp>
          <p:nvCxnSpPr>
            <p:cNvPr id="9" name="直接箭头连接符 8"/>
            <p:cNvCxnSpPr>
              <a:endCxn id="7" idx="1"/>
            </p:cNvCxnSpPr>
            <p:nvPr/>
          </p:nvCxnSpPr>
          <p:spPr>
            <a:xfrm>
              <a:off x="1910080" y="5384703"/>
              <a:ext cx="169672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126480" y="5384702"/>
              <a:ext cx="169672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074580" y="4915119"/>
              <a:ext cx="1381760" cy="400110"/>
            </a:xfrm>
            <a:prstGeom prst="rect">
              <a:avLst/>
            </a:prstGeom>
            <a:noFill/>
          </p:spPr>
          <p:txBody>
            <a:bodyPr wrap="square" rtlCol="0">
              <a:spAutoFit/>
            </a:bodyPr>
            <a:lstStyle/>
            <a:p>
              <a:pPr algn="ctr"/>
              <a:r>
                <a:rPr lang="zh-CN" altLang="en-US" b="1" dirty="0" smtClean="0"/>
                <a:t>图像</a:t>
              </a:r>
              <a:endParaRPr lang="zh-CN" altLang="en-US" b="1" dirty="0"/>
            </a:p>
          </p:txBody>
        </p:sp>
        <p:sp>
          <p:nvSpPr>
            <p:cNvPr id="12" name="文本框 11"/>
            <p:cNvSpPr txBox="1"/>
            <p:nvPr/>
          </p:nvSpPr>
          <p:spPr>
            <a:xfrm>
              <a:off x="6251540" y="4915119"/>
              <a:ext cx="1381760" cy="400110"/>
            </a:xfrm>
            <a:prstGeom prst="rect">
              <a:avLst/>
            </a:prstGeom>
            <a:noFill/>
          </p:spPr>
          <p:txBody>
            <a:bodyPr wrap="square" rtlCol="0">
              <a:spAutoFit/>
            </a:bodyPr>
            <a:lstStyle/>
            <a:p>
              <a:pPr algn="ctr"/>
              <a:r>
                <a:rPr lang="zh-CN" altLang="en-US" b="1" dirty="0" smtClean="0"/>
                <a:t>图像</a:t>
              </a:r>
              <a:endParaRPr lang="zh-CN" altLang="en-US" b="1" dirty="0"/>
            </a:p>
          </p:txBody>
        </p:sp>
      </p:grpSp>
    </p:spTree>
    <p:extLst>
      <p:ext uri="{BB962C8B-B14F-4D97-AF65-F5344CB8AC3E}">
        <p14:creationId xmlns:p14="http://schemas.microsoft.com/office/powerpoint/2010/main" val="6415407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05560"/>
            <a:ext cx="8229600" cy="4525963"/>
          </a:xfrm>
        </p:spPr>
        <p:txBody>
          <a:bodyPr/>
          <a:lstStyle/>
          <a:p>
            <a:r>
              <a:rPr lang="zh-CN" altLang="en-US" dirty="0" smtClean="0"/>
              <a:t>为存储，传输和表示而对于图像进行处理，以便于机器自动理解。</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23</a:t>
            </a:fld>
            <a:endParaRPr lang="en-US"/>
          </a:p>
        </p:txBody>
      </p:sp>
      <p:sp>
        <p:nvSpPr>
          <p:cNvPr id="5" name="标题 1"/>
          <p:cNvSpPr>
            <a:spLocks noGrp="1"/>
          </p:cNvSpPr>
          <p:nvPr>
            <p:ph type="title"/>
          </p:nvPr>
        </p:nvSpPr>
        <p:spPr>
          <a:xfrm>
            <a:off x="457200" y="556578"/>
            <a:ext cx="8229600" cy="548322"/>
          </a:xfrm>
        </p:spPr>
        <p:txBody>
          <a:bodyPr/>
          <a:lstStyle/>
          <a:p>
            <a:r>
              <a:rPr lang="zh-CN" altLang="en-US" dirty="0" smtClean="0"/>
              <a:t>图像处理的重要性 </a:t>
            </a:r>
            <a:r>
              <a:rPr lang="en-US" altLang="zh-CN" dirty="0" smtClean="0"/>
              <a:t>(II)</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415" y="2256872"/>
            <a:ext cx="4525963"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427" y="2286164"/>
            <a:ext cx="1109662"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1251836" y="5207164"/>
            <a:ext cx="5913120" cy="1056447"/>
            <a:chOff x="1910080" y="4856480"/>
            <a:chExt cx="5913120" cy="1056447"/>
          </a:xfrm>
        </p:grpSpPr>
        <p:sp>
          <p:nvSpPr>
            <p:cNvPr id="9" name="矩形 8"/>
            <p:cNvSpPr/>
            <p:nvPr/>
          </p:nvSpPr>
          <p:spPr>
            <a:xfrm>
              <a:off x="3606800" y="4856480"/>
              <a:ext cx="2519680" cy="1056447"/>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C00000"/>
                  </a:solidFill>
                </a:rPr>
                <a:t>图像处理</a:t>
              </a:r>
              <a:endParaRPr lang="zh-CN" altLang="en-US" sz="2400" b="1" dirty="0">
                <a:solidFill>
                  <a:srgbClr val="C00000"/>
                </a:solidFill>
              </a:endParaRPr>
            </a:p>
          </p:txBody>
        </p:sp>
        <p:cxnSp>
          <p:nvCxnSpPr>
            <p:cNvPr id="10" name="直接箭头连接符 9"/>
            <p:cNvCxnSpPr>
              <a:endCxn id="9" idx="1"/>
            </p:cNvCxnSpPr>
            <p:nvPr/>
          </p:nvCxnSpPr>
          <p:spPr>
            <a:xfrm>
              <a:off x="1910080" y="5384703"/>
              <a:ext cx="169672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126480" y="5384702"/>
              <a:ext cx="169672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074580" y="4915119"/>
              <a:ext cx="1381760" cy="400110"/>
            </a:xfrm>
            <a:prstGeom prst="rect">
              <a:avLst/>
            </a:prstGeom>
            <a:noFill/>
          </p:spPr>
          <p:txBody>
            <a:bodyPr wrap="square" rtlCol="0">
              <a:spAutoFit/>
            </a:bodyPr>
            <a:lstStyle/>
            <a:p>
              <a:pPr algn="ctr"/>
              <a:r>
                <a:rPr lang="zh-CN" altLang="en-US" b="1" dirty="0" smtClean="0"/>
                <a:t>图像</a:t>
              </a:r>
              <a:endParaRPr lang="zh-CN" altLang="en-US" b="1" dirty="0"/>
            </a:p>
          </p:txBody>
        </p:sp>
        <p:sp>
          <p:nvSpPr>
            <p:cNvPr id="13" name="文本框 12"/>
            <p:cNvSpPr txBox="1"/>
            <p:nvPr/>
          </p:nvSpPr>
          <p:spPr>
            <a:xfrm>
              <a:off x="6251540" y="4915119"/>
              <a:ext cx="1381760" cy="400110"/>
            </a:xfrm>
            <a:prstGeom prst="rect">
              <a:avLst/>
            </a:prstGeom>
            <a:noFill/>
          </p:spPr>
          <p:txBody>
            <a:bodyPr wrap="square" rtlCol="0">
              <a:spAutoFit/>
            </a:bodyPr>
            <a:lstStyle/>
            <a:p>
              <a:pPr algn="ctr"/>
              <a:r>
                <a:rPr lang="zh-CN" altLang="en-US" b="1" dirty="0" smtClean="0"/>
                <a:t>图像</a:t>
              </a:r>
              <a:endParaRPr lang="zh-CN" altLang="en-US" b="1" dirty="0"/>
            </a:p>
          </p:txBody>
        </p:sp>
      </p:grpSp>
    </p:spTree>
    <p:extLst>
      <p:ext uri="{BB962C8B-B14F-4D97-AF65-F5344CB8AC3E}">
        <p14:creationId xmlns:p14="http://schemas.microsoft.com/office/powerpoint/2010/main" val="27055980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图像处理的重要性 </a:t>
            </a:r>
            <a:r>
              <a:rPr lang="en-US" altLang="zh-CN" dirty="0" smtClean="0"/>
              <a:t>(III)</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24</a:t>
            </a:fld>
            <a:endParaRPr lang="en-US"/>
          </a:p>
        </p:txBody>
      </p:sp>
      <p:pic>
        <p:nvPicPr>
          <p:cNvPr id="5" name="图片 4"/>
          <p:cNvPicPr>
            <a:picLocks noChangeAspect="1"/>
          </p:cNvPicPr>
          <p:nvPr/>
        </p:nvPicPr>
        <p:blipFill>
          <a:blip r:embed="rId2"/>
          <a:stretch>
            <a:fillRect/>
          </a:stretch>
        </p:blipFill>
        <p:spPr>
          <a:xfrm>
            <a:off x="2764586" y="1252949"/>
            <a:ext cx="3534614" cy="3887356"/>
          </a:xfrm>
          <a:prstGeom prst="rect">
            <a:avLst/>
          </a:prstGeom>
        </p:spPr>
      </p:pic>
      <p:sp>
        <p:nvSpPr>
          <p:cNvPr id="6" name="文本框 5"/>
          <p:cNvSpPr txBox="1"/>
          <p:nvPr/>
        </p:nvSpPr>
        <p:spPr>
          <a:xfrm>
            <a:off x="101600" y="6436896"/>
            <a:ext cx="4683760" cy="338554"/>
          </a:xfrm>
          <a:prstGeom prst="rect">
            <a:avLst/>
          </a:prstGeom>
          <a:noFill/>
        </p:spPr>
        <p:txBody>
          <a:bodyPr wrap="square" rtlCol="0">
            <a:spAutoFit/>
          </a:bodyPr>
          <a:lstStyle/>
          <a:p>
            <a:r>
              <a:rPr lang="en-US" altLang="zh-CN" sz="1600" dirty="0" err="1" smtClean="0"/>
              <a:t>Arbelaez</a:t>
            </a:r>
            <a:r>
              <a:rPr lang="en-US" altLang="zh-CN" sz="1600" dirty="0" smtClean="0"/>
              <a:t> et al, PAMI, 2010</a:t>
            </a:r>
            <a:endParaRPr lang="zh-CN" altLang="en-US" sz="1600" dirty="0"/>
          </a:p>
        </p:txBody>
      </p:sp>
      <p:grpSp>
        <p:nvGrpSpPr>
          <p:cNvPr id="7" name="组合 6"/>
          <p:cNvGrpSpPr/>
          <p:nvPr/>
        </p:nvGrpSpPr>
        <p:grpSpPr>
          <a:xfrm>
            <a:off x="1615440" y="5260377"/>
            <a:ext cx="5913120" cy="1056447"/>
            <a:chOff x="1910080" y="4856480"/>
            <a:chExt cx="5913120" cy="1056447"/>
          </a:xfrm>
        </p:grpSpPr>
        <p:sp>
          <p:nvSpPr>
            <p:cNvPr id="8" name="矩形 7"/>
            <p:cNvSpPr/>
            <p:nvPr/>
          </p:nvSpPr>
          <p:spPr>
            <a:xfrm>
              <a:off x="3606800" y="4856480"/>
              <a:ext cx="2519680" cy="1056447"/>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C00000"/>
                  </a:solidFill>
                </a:rPr>
                <a:t>图像处理</a:t>
              </a:r>
              <a:endParaRPr lang="zh-CN" altLang="en-US" sz="2400" b="1" dirty="0">
                <a:solidFill>
                  <a:srgbClr val="C00000"/>
                </a:solidFill>
              </a:endParaRPr>
            </a:p>
          </p:txBody>
        </p:sp>
        <p:cxnSp>
          <p:nvCxnSpPr>
            <p:cNvPr id="9" name="直接箭头连接符 8"/>
            <p:cNvCxnSpPr>
              <a:endCxn id="8" idx="1"/>
            </p:cNvCxnSpPr>
            <p:nvPr/>
          </p:nvCxnSpPr>
          <p:spPr>
            <a:xfrm>
              <a:off x="1910080" y="5384703"/>
              <a:ext cx="169672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126480" y="5384702"/>
              <a:ext cx="169672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074580" y="4915119"/>
              <a:ext cx="1381760" cy="400110"/>
            </a:xfrm>
            <a:prstGeom prst="rect">
              <a:avLst/>
            </a:prstGeom>
            <a:noFill/>
          </p:spPr>
          <p:txBody>
            <a:bodyPr wrap="square" rtlCol="0">
              <a:spAutoFit/>
            </a:bodyPr>
            <a:lstStyle/>
            <a:p>
              <a:pPr algn="ctr"/>
              <a:r>
                <a:rPr lang="zh-CN" altLang="en-US" b="1" dirty="0" smtClean="0"/>
                <a:t>图像</a:t>
              </a:r>
              <a:endParaRPr lang="zh-CN" altLang="en-US" b="1" dirty="0"/>
            </a:p>
          </p:txBody>
        </p:sp>
        <p:sp>
          <p:nvSpPr>
            <p:cNvPr id="12" name="文本框 11"/>
            <p:cNvSpPr txBox="1"/>
            <p:nvPr/>
          </p:nvSpPr>
          <p:spPr>
            <a:xfrm>
              <a:off x="6251540" y="4915119"/>
              <a:ext cx="1381760" cy="400110"/>
            </a:xfrm>
            <a:prstGeom prst="rect">
              <a:avLst/>
            </a:prstGeom>
            <a:noFill/>
          </p:spPr>
          <p:txBody>
            <a:bodyPr wrap="square" rtlCol="0">
              <a:spAutoFit/>
            </a:bodyPr>
            <a:lstStyle/>
            <a:p>
              <a:pPr algn="ctr"/>
              <a:r>
                <a:rPr lang="zh-CN" altLang="en-US" b="1" dirty="0"/>
                <a:t>特征</a:t>
              </a:r>
            </a:p>
          </p:txBody>
        </p:sp>
      </p:grpSp>
    </p:spTree>
    <p:extLst>
      <p:ext uri="{BB962C8B-B14F-4D97-AF65-F5344CB8AC3E}">
        <p14:creationId xmlns:p14="http://schemas.microsoft.com/office/powerpoint/2010/main" val="22282366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图像处理的不同层次</a:t>
            </a:r>
            <a:endParaRPr lang="zh-CN" altLang="en-US" dirty="0"/>
          </a:p>
        </p:txBody>
      </p:sp>
      <p:sp>
        <p:nvSpPr>
          <p:cNvPr id="3" name="内容占位符 2"/>
          <p:cNvSpPr>
            <a:spLocks noGrp="1"/>
          </p:cNvSpPr>
          <p:nvPr>
            <p:ph idx="1"/>
          </p:nvPr>
        </p:nvSpPr>
        <p:spPr/>
        <p:txBody>
          <a:bodyPr/>
          <a:lstStyle/>
          <a:p>
            <a:r>
              <a:rPr lang="zh-CN" altLang="en-US" dirty="0" smtClean="0"/>
              <a:t>低级处理</a:t>
            </a:r>
            <a:r>
              <a:rPr lang="en-US" altLang="zh-CN" dirty="0" smtClean="0"/>
              <a:t/>
            </a:r>
            <a:br>
              <a:rPr lang="en-US" altLang="zh-CN" dirty="0" smtClean="0"/>
            </a:br>
            <a:r>
              <a:rPr lang="en-US" altLang="zh-CN" dirty="0" smtClean="0"/>
              <a:t>	</a:t>
            </a:r>
            <a:r>
              <a:rPr lang="en-US" altLang="zh-CN" dirty="0" smtClean="0">
                <a:solidFill>
                  <a:srgbClr val="009900"/>
                </a:solidFill>
              </a:rPr>
              <a:t>- </a:t>
            </a:r>
            <a:r>
              <a:rPr lang="zh-CN" altLang="en-US" dirty="0" smtClean="0">
                <a:solidFill>
                  <a:srgbClr val="009900"/>
                </a:solidFill>
              </a:rPr>
              <a:t>图像降噪，对比度增强，图像锐化</a:t>
            </a:r>
            <a:endParaRPr lang="en-US" altLang="zh-CN" dirty="0" smtClean="0">
              <a:solidFill>
                <a:srgbClr val="009900"/>
              </a:solidFill>
            </a:endParaRPr>
          </a:p>
          <a:p>
            <a:pPr marL="0" indent="0">
              <a:buNone/>
            </a:pPr>
            <a:r>
              <a:rPr lang="en-US" altLang="zh-CN" dirty="0" smtClean="0">
                <a:solidFill>
                  <a:srgbClr val="009900"/>
                </a:solidFill>
              </a:rPr>
              <a:t>	- </a:t>
            </a:r>
            <a:r>
              <a:rPr lang="zh-CN" altLang="en-US" dirty="0" smtClean="0">
                <a:solidFill>
                  <a:srgbClr val="009900"/>
                </a:solidFill>
              </a:rPr>
              <a:t>输入输出均为图像</a:t>
            </a:r>
            <a:endParaRPr lang="en-US" altLang="zh-CN" dirty="0" smtClean="0">
              <a:solidFill>
                <a:srgbClr val="009900"/>
              </a:solidFill>
            </a:endParaRPr>
          </a:p>
          <a:p>
            <a:pPr marL="0" indent="0">
              <a:buNone/>
            </a:pPr>
            <a:endParaRPr lang="en-US" altLang="zh-CN" dirty="0"/>
          </a:p>
          <a:p>
            <a:r>
              <a:rPr lang="zh-CN" altLang="en-US" dirty="0" smtClean="0"/>
              <a:t>中级处理</a:t>
            </a:r>
            <a:endParaRPr lang="en-US" altLang="zh-CN" dirty="0" smtClean="0"/>
          </a:p>
          <a:p>
            <a:pPr marL="0" indent="0">
              <a:buNone/>
            </a:pPr>
            <a:r>
              <a:rPr lang="en-US" altLang="zh-CN" dirty="0" smtClean="0"/>
              <a:t>	</a:t>
            </a:r>
            <a:r>
              <a:rPr lang="en-US" altLang="zh-CN" dirty="0" smtClean="0">
                <a:solidFill>
                  <a:srgbClr val="009900"/>
                </a:solidFill>
              </a:rPr>
              <a:t>- </a:t>
            </a:r>
            <a:r>
              <a:rPr lang="zh-CN" altLang="en-US" dirty="0" smtClean="0">
                <a:solidFill>
                  <a:srgbClr val="009900"/>
                </a:solidFill>
              </a:rPr>
              <a:t>图像属性提取</a:t>
            </a:r>
            <a:endParaRPr lang="en-US" altLang="zh-CN" dirty="0" smtClean="0">
              <a:solidFill>
                <a:srgbClr val="009900"/>
              </a:solidFill>
            </a:endParaRPr>
          </a:p>
          <a:p>
            <a:pPr marL="0" indent="0">
              <a:buNone/>
            </a:pPr>
            <a:r>
              <a:rPr lang="en-US" altLang="zh-CN" dirty="0">
                <a:solidFill>
                  <a:srgbClr val="009900"/>
                </a:solidFill>
              </a:rPr>
              <a:t>	</a:t>
            </a:r>
            <a:r>
              <a:rPr lang="en-US" altLang="zh-CN" dirty="0" smtClean="0">
                <a:solidFill>
                  <a:srgbClr val="009900"/>
                </a:solidFill>
              </a:rPr>
              <a:t>- </a:t>
            </a:r>
            <a:r>
              <a:rPr lang="zh-CN" altLang="en-US" dirty="0" smtClean="0">
                <a:solidFill>
                  <a:srgbClr val="009900"/>
                </a:solidFill>
              </a:rPr>
              <a:t>输入为图像，输出为图像属性</a:t>
            </a:r>
            <a:r>
              <a:rPr lang="en-US" altLang="zh-CN" dirty="0" smtClean="0"/>
              <a:t/>
            </a:r>
            <a:br>
              <a:rPr lang="en-US" altLang="zh-CN" dirty="0" smtClean="0"/>
            </a:br>
            <a:endParaRPr lang="en-US" altLang="zh-CN" dirty="0"/>
          </a:p>
          <a:p>
            <a:r>
              <a:rPr lang="zh-CN" altLang="en-US" dirty="0" smtClean="0"/>
              <a:t>高级处理 </a:t>
            </a:r>
            <a:r>
              <a:rPr lang="en-US" altLang="zh-CN" dirty="0" smtClean="0"/>
              <a:t>(</a:t>
            </a:r>
            <a:r>
              <a:rPr lang="zh-CN" altLang="en-US" dirty="0" smtClean="0"/>
              <a:t>计算机视觉，人工智能）</a:t>
            </a:r>
            <a:r>
              <a:rPr lang="en-US" altLang="zh-CN" dirty="0" smtClean="0"/>
              <a:t/>
            </a:r>
            <a:br>
              <a:rPr lang="en-US" altLang="zh-CN" dirty="0" smtClean="0"/>
            </a:br>
            <a:r>
              <a:rPr lang="en-US" altLang="zh-CN" dirty="0" smtClean="0"/>
              <a:t>	</a:t>
            </a:r>
            <a:r>
              <a:rPr lang="en-US" altLang="zh-CN" dirty="0" smtClean="0">
                <a:solidFill>
                  <a:srgbClr val="009900"/>
                </a:solidFill>
              </a:rPr>
              <a:t>- </a:t>
            </a:r>
            <a:r>
              <a:rPr lang="zh-CN" altLang="en-US" dirty="0" smtClean="0">
                <a:solidFill>
                  <a:srgbClr val="009900"/>
                </a:solidFill>
              </a:rPr>
              <a:t>图像理解</a:t>
            </a:r>
            <a:endParaRPr lang="en-US" altLang="zh-CN" dirty="0" smtClean="0">
              <a:solidFill>
                <a:srgbClr val="009900"/>
              </a:solidFill>
            </a:endParaRPr>
          </a:p>
          <a:p>
            <a:endParaRPr lang="en-US" altLang="zh-CN" dirty="0"/>
          </a:p>
          <a:p>
            <a:endParaRPr lang="en-US" altLang="zh-CN" dirty="0" smtClean="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25</a:t>
            </a:fld>
            <a:endParaRPr lang="en-US"/>
          </a:p>
        </p:txBody>
      </p:sp>
    </p:spTree>
    <p:extLst>
      <p:ext uri="{BB962C8B-B14F-4D97-AF65-F5344CB8AC3E}">
        <p14:creationId xmlns:p14="http://schemas.microsoft.com/office/powerpoint/2010/main" val="38599260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图像处理与计算机视觉</a:t>
            </a:r>
            <a:r>
              <a:rPr lang="en-US" altLang="zh-CN" dirty="0" smtClean="0"/>
              <a:t>/</a:t>
            </a:r>
            <a:r>
              <a:rPr lang="zh-CN" altLang="en-US" dirty="0" smtClean="0"/>
              <a:t>人工智能的关系</a:t>
            </a:r>
            <a:endParaRPr lang="zh-CN" altLang="en-US" dirty="0"/>
          </a:p>
        </p:txBody>
      </p:sp>
      <p:sp>
        <p:nvSpPr>
          <p:cNvPr id="3" name="内容占位符 2"/>
          <p:cNvSpPr>
            <a:spLocks noGrp="1"/>
          </p:cNvSpPr>
          <p:nvPr>
            <p:ph idx="1"/>
          </p:nvPr>
        </p:nvSpPr>
        <p:spPr/>
        <p:txBody>
          <a:bodyPr/>
          <a:lstStyle/>
          <a:p>
            <a:r>
              <a:rPr lang="zh-CN" altLang="en-US" dirty="0" smtClean="0"/>
              <a:t>图像处理通常作为计算机视觉的前处理，是后者的基础。</a:t>
            </a:r>
            <a:endParaRPr lang="en-US" altLang="zh-CN" dirty="0" smtClean="0"/>
          </a:p>
          <a:p>
            <a:endParaRPr lang="en-US" altLang="zh-CN" dirty="0"/>
          </a:p>
          <a:p>
            <a:r>
              <a:rPr lang="zh-CN" altLang="en-US" dirty="0" smtClean="0"/>
              <a:t>计算机视觉与图像处理的主要区别在于计算机视觉的目的是对于图像的理解。</a:t>
            </a:r>
            <a:endParaRPr lang="en-US" altLang="zh-CN" dirty="0" smtClean="0"/>
          </a:p>
          <a:p>
            <a:endParaRPr lang="en-US" altLang="zh-CN" dirty="0"/>
          </a:p>
          <a:p>
            <a:r>
              <a:rPr lang="zh-CN" altLang="en-US" dirty="0" smtClean="0"/>
              <a:t>对于视觉信息的进一步认知推理属于人工智能的范畴。</a:t>
            </a:r>
            <a:endParaRPr lang="en-US" altLang="zh-CN" dirty="0" smtClean="0"/>
          </a:p>
          <a:p>
            <a:endParaRPr lang="en-US" altLang="zh-CN" dirty="0"/>
          </a:p>
          <a:p>
            <a:r>
              <a:rPr lang="zh-CN" altLang="en-US" dirty="0" smtClean="0"/>
              <a:t>这些区分是概念性的，不是绝对的。</a:t>
            </a:r>
            <a:endParaRPr lang="en-US" altLang="zh-CN" dirty="0" smtClean="0"/>
          </a:p>
          <a:p>
            <a:pPr marL="0" indent="0">
              <a:buNone/>
            </a:pPr>
            <a:endParaRPr lang="en-US" altLang="zh-CN" dirty="0" smtClean="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26</a:t>
            </a:fld>
            <a:endParaRPr lang="en-US"/>
          </a:p>
        </p:txBody>
      </p:sp>
    </p:spTree>
    <p:extLst>
      <p:ext uri="{BB962C8B-B14F-4D97-AF65-F5344CB8AC3E}">
        <p14:creationId xmlns:p14="http://schemas.microsoft.com/office/powerpoint/2010/main" val="13531072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图像处理的简单历史回顾</a:t>
            </a:r>
            <a:endParaRPr lang="zh-CN" altLang="en-US" dirty="0"/>
          </a:p>
        </p:txBody>
      </p:sp>
      <p:sp>
        <p:nvSpPr>
          <p:cNvPr id="3" name="内容占位符 2"/>
          <p:cNvSpPr>
            <a:spLocks noGrp="1"/>
          </p:cNvSpPr>
          <p:nvPr>
            <p:ph idx="1"/>
          </p:nvPr>
        </p:nvSpPr>
        <p:spPr>
          <a:xfrm>
            <a:off x="0" y="1289843"/>
            <a:ext cx="5270090" cy="4525963"/>
          </a:xfrm>
        </p:spPr>
        <p:txBody>
          <a:bodyPr/>
          <a:lstStyle/>
          <a:p>
            <a:r>
              <a:rPr lang="zh-CN" altLang="en-US" dirty="0" smtClean="0"/>
              <a:t>真正意义上的图像处理起源于</a:t>
            </a:r>
            <a:r>
              <a:rPr lang="en-US" altLang="zh-CN" dirty="0" smtClean="0"/>
              <a:t>20</a:t>
            </a:r>
            <a:r>
              <a:rPr lang="zh-CN" altLang="en-US" dirty="0" smtClean="0"/>
              <a:t>世纪</a:t>
            </a:r>
            <a:r>
              <a:rPr lang="en-US" altLang="zh-CN" dirty="0" smtClean="0"/>
              <a:t>60</a:t>
            </a:r>
            <a:r>
              <a:rPr lang="zh-CN" altLang="en-US" dirty="0" smtClean="0"/>
              <a:t>年代初期，空间应用。</a:t>
            </a:r>
            <a:endParaRPr lang="en-US" altLang="zh-CN" dirty="0" smtClean="0"/>
          </a:p>
          <a:p>
            <a:pPr marL="0" indent="0">
              <a:buNone/>
            </a:pPr>
            <a:r>
              <a:rPr lang="en-US" altLang="zh-CN" dirty="0" smtClean="0"/>
              <a:t>	</a:t>
            </a:r>
            <a:r>
              <a:rPr lang="en-US" altLang="zh-CN" dirty="0" smtClean="0">
                <a:solidFill>
                  <a:srgbClr val="009900"/>
                </a:solidFill>
              </a:rPr>
              <a:t>- </a:t>
            </a:r>
            <a:r>
              <a:rPr lang="zh-CN" altLang="en-US" dirty="0" smtClean="0">
                <a:solidFill>
                  <a:srgbClr val="009900"/>
                </a:solidFill>
              </a:rPr>
              <a:t>计算能力与存储能力</a:t>
            </a:r>
            <a:endParaRPr lang="en-US" altLang="zh-CN" dirty="0" smtClean="0">
              <a:solidFill>
                <a:srgbClr val="009900"/>
              </a:solidFill>
            </a:endParaRPr>
          </a:p>
          <a:p>
            <a:pPr marL="0" indent="0">
              <a:buNone/>
            </a:pPr>
            <a:endParaRPr lang="en-US" altLang="zh-CN" dirty="0"/>
          </a:p>
          <a:p>
            <a:r>
              <a:rPr lang="en-US" altLang="zh-CN" dirty="0" smtClean="0"/>
              <a:t>20</a:t>
            </a:r>
            <a:r>
              <a:rPr lang="zh-CN" altLang="en-US" dirty="0" smtClean="0"/>
              <a:t>世纪</a:t>
            </a:r>
            <a:r>
              <a:rPr lang="en-US" altLang="zh-CN" dirty="0" smtClean="0"/>
              <a:t>60</a:t>
            </a:r>
            <a:r>
              <a:rPr lang="zh-CN" altLang="en-US" dirty="0" smtClean="0"/>
              <a:t>年代末</a:t>
            </a:r>
            <a:r>
              <a:rPr lang="en-US" altLang="zh-CN" dirty="0" smtClean="0"/>
              <a:t>70</a:t>
            </a:r>
            <a:r>
              <a:rPr lang="zh-CN" altLang="en-US" dirty="0" smtClean="0"/>
              <a:t>年代初开始用于医学成像，遥感及天文学等领域。</a:t>
            </a:r>
            <a:endParaRPr lang="en-US" altLang="zh-CN" dirty="0" smtClean="0"/>
          </a:p>
          <a:p>
            <a:pPr marL="0" indent="0">
              <a:buNone/>
            </a:pPr>
            <a:endParaRPr lang="en-US" altLang="zh-CN"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27</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187" y="4342353"/>
            <a:ext cx="2383903" cy="228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404" y="4889243"/>
            <a:ext cx="1127125" cy="182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nvPicPr>
        <p:blipFill>
          <a:blip r:embed="rId4"/>
          <a:stretch>
            <a:fillRect/>
          </a:stretch>
        </p:blipFill>
        <p:spPr>
          <a:xfrm>
            <a:off x="5706294" y="1412311"/>
            <a:ext cx="2945510" cy="3169521"/>
          </a:xfrm>
          <a:prstGeom prst="rect">
            <a:avLst/>
          </a:prstGeom>
        </p:spPr>
      </p:pic>
    </p:spTree>
    <p:extLst>
      <p:ext uri="{BB962C8B-B14F-4D97-AF65-F5344CB8AC3E}">
        <p14:creationId xmlns:p14="http://schemas.microsoft.com/office/powerpoint/2010/main" val="5625117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82" y="1166372"/>
            <a:ext cx="4886080" cy="483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174149"/>
            <a:ext cx="105410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bwMode="auto">
          <a:xfrm>
            <a:off x="476250" y="553431"/>
            <a:ext cx="8229600" cy="58110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pPr eaLnBrk="1" hangingPunct="1"/>
            <a:r>
              <a:rPr lang="zh-CN" altLang="en-US" sz="2600" kern="0" dirty="0" smtClean="0"/>
              <a:t>通用图像处理系统的组成</a:t>
            </a:r>
            <a:endParaRPr lang="en-US" sz="2600" kern="0" dirty="0" smtClean="0"/>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18478" t="16870" r="14512" b="10121"/>
          <a:stretch/>
        </p:blipFill>
        <p:spPr>
          <a:xfrm>
            <a:off x="6845300" y="2319840"/>
            <a:ext cx="1953088" cy="1669002"/>
          </a:xfrm>
          <a:prstGeom prst="rect">
            <a:avLst/>
          </a:prstGeom>
        </p:spPr>
      </p:pic>
      <p:sp>
        <p:nvSpPr>
          <p:cNvPr id="3" name="矩形 2"/>
          <p:cNvSpPr/>
          <p:nvPr/>
        </p:nvSpPr>
        <p:spPr>
          <a:xfrm>
            <a:off x="0" y="5974337"/>
            <a:ext cx="9092554" cy="523220"/>
          </a:xfrm>
          <a:prstGeom prst="rect">
            <a:avLst/>
          </a:prstGeom>
        </p:spPr>
        <p:txBody>
          <a:bodyPr wrap="square">
            <a:spAutoFit/>
          </a:bodyPr>
          <a:lstStyle/>
          <a:p>
            <a:r>
              <a:rPr lang="en-US" altLang="zh-CN" sz="1400" dirty="0">
                <a:hlinkClick r:id="rId5"/>
              </a:rPr>
              <a:t>https://snapshot.canon-asia.com/article/en/canon-announces-the-eos-m50-new-digic-8-image-processor-4k-movie-shooting</a:t>
            </a:r>
            <a:endParaRPr lang="zh-CN" altLang="en-US" sz="1400" dirty="0"/>
          </a:p>
        </p:txBody>
      </p:sp>
    </p:spTree>
    <p:extLst>
      <p:ext uri="{BB962C8B-B14F-4D97-AF65-F5344CB8AC3E}">
        <p14:creationId xmlns:p14="http://schemas.microsoft.com/office/powerpoint/2010/main" val="2826464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29</a:t>
            </a:fld>
            <a:endParaRPr lang="en-US" dirty="0" smtClean="0"/>
          </a:p>
        </p:txBody>
      </p:sp>
      <p:sp>
        <p:nvSpPr>
          <p:cNvPr id="3076" name="Rectangle 3"/>
          <p:cNvSpPr>
            <a:spLocks noGrp="1" noChangeArrowheads="1"/>
          </p:cNvSpPr>
          <p:nvPr>
            <p:ph type="body" idx="1"/>
          </p:nvPr>
        </p:nvSpPr>
        <p:spPr bwMode="auto">
          <a:xfrm>
            <a:off x="2206968" y="1651664"/>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ts val="4500"/>
              </a:lnSpc>
            </a:pPr>
            <a:r>
              <a:rPr lang="zh-CN" altLang="en-US" sz="2400" dirty="0" smtClean="0">
                <a:solidFill>
                  <a:schemeClr val="bg1">
                    <a:lumMod val="85000"/>
                  </a:schemeClr>
                </a:solidFill>
              </a:rPr>
              <a:t>什么是图像？</a:t>
            </a:r>
            <a:endParaRPr lang="en-US" altLang="zh-CN" sz="2400"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什么是图像处理？</a:t>
            </a:r>
            <a:endParaRPr lang="en-US" altLang="zh-CN" dirty="0" smtClean="0">
              <a:solidFill>
                <a:schemeClr val="bg1">
                  <a:lumMod val="85000"/>
                </a:schemeClr>
              </a:solidFill>
            </a:endParaRPr>
          </a:p>
          <a:p>
            <a:pPr algn="just" eaLnBrk="1" hangingPunct="1">
              <a:lnSpc>
                <a:spcPts val="4500"/>
              </a:lnSpc>
            </a:pPr>
            <a:r>
              <a:rPr lang="zh-CN" altLang="en-US" dirty="0" smtClean="0"/>
              <a:t>课程内容概要</a:t>
            </a:r>
            <a:endParaRPr lang="en-US" altLang="zh-CN" dirty="0" smtClean="0"/>
          </a:p>
          <a:p>
            <a:pPr algn="just" eaLnBrk="1" hangingPunct="1">
              <a:lnSpc>
                <a:spcPts val="4500"/>
              </a:lnSpc>
            </a:pPr>
            <a:r>
              <a:rPr lang="zh-CN" altLang="en-US" sz="2400" dirty="0" smtClean="0">
                <a:solidFill>
                  <a:schemeClr val="bg1">
                    <a:lumMod val="85000"/>
                  </a:schemeClr>
                </a:solidFill>
              </a:rPr>
              <a:t>课程安排与要求</a:t>
            </a:r>
            <a:endParaRPr lang="en-US" altLang="zh-CN" sz="2400"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人类视觉机理</a:t>
            </a:r>
            <a:endParaRPr lang="en-US" altLang="zh-CN"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一些与课程有关的重要实用信息</a:t>
            </a:r>
            <a:endParaRPr lang="en-US" dirty="0">
              <a:solidFill>
                <a:schemeClr val="bg1">
                  <a:lumMod val="85000"/>
                </a:schemeClr>
              </a:solidFill>
            </a:endParaRPr>
          </a:p>
        </p:txBody>
      </p:sp>
    </p:spTree>
    <p:extLst>
      <p:ext uri="{BB962C8B-B14F-4D97-AF65-F5344CB8AC3E}">
        <p14:creationId xmlns:p14="http://schemas.microsoft.com/office/powerpoint/2010/main" val="4130611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3</a:t>
            </a:fld>
            <a:endParaRPr lang="en-US" dirty="0" smtClean="0"/>
          </a:p>
        </p:txBody>
      </p:sp>
      <p:sp>
        <p:nvSpPr>
          <p:cNvPr id="3076" name="Rectangle 3"/>
          <p:cNvSpPr>
            <a:spLocks noGrp="1" noChangeArrowheads="1"/>
          </p:cNvSpPr>
          <p:nvPr>
            <p:ph type="body" idx="1"/>
          </p:nvPr>
        </p:nvSpPr>
        <p:spPr bwMode="auto">
          <a:xfrm>
            <a:off x="2206968" y="1651664"/>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ts val="4500"/>
              </a:lnSpc>
            </a:pPr>
            <a:r>
              <a:rPr lang="zh-CN" altLang="en-US" sz="2400" dirty="0" smtClean="0">
                <a:solidFill>
                  <a:srgbClr val="000099"/>
                </a:solidFill>
              </a:rPr>
              <a:t>什么是图像？</a:t>
            </a:r>
            <a:endParaRPr lang="en-US" altLang="zh-CN" sz="2400" dirty="0" smtClean="0">
              <a:solidFill>
                <a:srgbClr val="000099"/>
              </a:solidFill>
            </a:endParaRPr>
          </a:p>
          <a:p>
            <a:pPr algn="just" eaLnBrk="1" hangingPunct="1">
              <a:lnSpc>
                <a:spcPts val="4500"/>
              </a:lnSpc>
            </a:pPr>
            <a:r>
              <a:rPr lang="zh-CN" altLang="en-US" dirty="0" smtClean="0">
                <a:solidFill>
                  <a:schemeClr val="bg1">
                    <a:lumMod val="85000"/>
                  </a:schemeClr>
                </a:solidFill>
              </a:rPr>
              <a:t>什么是图像处理？</a:t>
            </a:r>
            <a:endParaRPr lang="en-US" altLang="zh-CN"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课程内容概要</a:t>
            </a:r>
            <a:endParaRPr lang="en-US" altLang="zh-CN" dirty="0" smtClean="0">
              <a:solidFill>
                <a:schemeClr val="bg1">
                  <a:lumMod val="85000"/>
                </a:schemeClr>
              </a:solidFill>
            </a:endParaRPr>
          </a:p>
          <a:p>
            <a:pPr algn="just" eaLnBrk="1" hangingPunct="1">
              <a:lnSpc>
                <a:spcPts val="4500"/>
              </a:lnSpc>
            </a:pPr>
            <a:r>
              <a:rPr lang="zh-CN" altLang="en-US" sz="2400" dirty="0" smtClean="0">
                <a:solidFill>
                  <a:schemeClr val="bg1">
                    <a:lumMod val="85000"/>
                  </a:schemeClr>
                </a:solidFill>
              </a:rPr>
              <a:t>课程安排与要求</a:t>
            </a:r>
            <a:endParaRPr lang="en-US" altLang="zh-CN" sz="2400"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人类视觉机理</a:t>
            </a:r>
            <a:endParaRPr lang="en-US" altLang="zh-CN"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一些与课程有关的重要实用信息</a:t>
            </a:r>
            <a:endParaRPr lang="en-US" dirty="0">
              <a:solidFill>
                <a:schemeClr val="bg1">
                  <a:lumMod val="85000"/>
                </a:schemeClr>
              </a:solidFill>
            </a:endParaRPr>
          </a:p>
        </p:txBody>
      </p:sp>
    </p:spTree>
    <p:extLst>
      <p:ext uri="{BB962C8B-B14F-4D97-AF65-F5344CB8AC3E}">
        <p14:creationId xmlns:p14="http://schemas.microsoft.com/office/powerpoint/2010/main" val="4076986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0" y="1854200"/>
            <a:ext cx="5232400" cy="36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075" y="2020888"/>
            <a:ext cx="1146175"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kern="0" dirty="0" smtClean="0"/>
              <a:t>数字图像处理的基本步骤</a:t>
            </a:r>
            <a:endParaRPr lang="zh-CN" altLang="en-US" sz="2600" kern="0" dirty="0"/>
          </a:p>
        </p:txBody>
      </p:sp>
    </p:spTree>
    <p:extLst>
      <p:ext uri="{BB962C8B-B14F-4D97-AF65-F5344CB8AC3E}">
        <p14:creationId xmlns:p14="http://schemas.microsoft.com/office/powerpoint/2010/main" val="30492486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课程内容 （</a:t>
            </a:r>
            <a:r>
              <a:rPr lang="en-US" altLang="zh-CN" dirty="0" smtClean="0"/>
              <a:t>I</a:t>
            </a:r>
            <a:r>
              <a:rPr lang="zh-CN" altLang="en-US" dirty="0" smtClean="0"/>
              <a:t>）</a:t>
            </a:r>
            <a:endParaRPr lang="zh-CN" altLang="en-US" dirty="0"/>
          </a:p>
        </p:txBody>
      </p:sp>
      <p:sp>
        <p:nvSpPr>
          <p:cNvPr id="3" name="内容占位符 2"/>
          <p:cNvSpPr>
            <a:spLocks noGrp="1"/>
          </p:cNvSpPr>
          <p:nvPr>
            <p:ph idx="1"/>
          </p:nvPr>
        </p:nvSpPr>
        <p:spPr>
          <a:xfrm>
            <a:off x="701040" y="1346200"/>
            <a:ext cx="8229600" cy="4525963"/>
          </a:xfrm>
        </p:spPr>
        <p:txBody>
          <a:bodyPr/>
          <a:lstStyle/>
          <a:p>
            <a:pPr marL="457200" indent="-457200">
              <a:lnSpc>
                <a:spcPct val="150000"/>
              </a:lnSpc>
              <a:buFont typeface="+mj-lt"/>
              <a:buAutoNum type="arabicPeriod"/>
            </a:pPr>
            <a:r>
              <a:rPr lang="zh-CN" altLang="en-US" dirty="0" smtClean="0">
                <a:solidFill>
                  <a:srgbClr val="00B0F0"/>
                </a:solidFill>
              </a:rPr>
              <a:t>视觉与图像 （</a:t>
            </a:r>
            <a:r>
              <a:rPr lang="en-US" altLang="zh-CN" dirty="0" smtClean="0">
                <a:solidFill>
                  <a:srgbClr val="00B0F0"/>
                </a:solidFill>
              </a:rPr>
              <a:t>6 </a:t>
            </a:r>
            <a:r>
              <a:rPr lang="zh-CN" altLang="en-US" dirty="0" smtClean="0">
                <a:solidFill>
                  <a:srgbClr val="00B0F0"/>
                </a:solidFill>
              </a:rPr>
              <a:t>学时）</a:t>
            </a:r>
            <a:endParaRPr lang="en-US" altLang="zh-CN" dirty="0" smtClean="0">
              <a:solidFill>
                <a:srgbClr val="00B0F0"/>
              </a:solidFill>
            </a:endParaRPr>
          </a:p>
          <a:p>
            <a:pPr marL="457200" indent="-457200">
              <a:lnSpc>
                <a:spcPct val="150000"/>
              </a:lnSpc>
              <a:buFont typeface="+mj-lt"/>
              <a:buAutoNum type="arabicPeriod"/>
            </a:pPr>
            <a:r>
              <a:rPr lang="zh-CN" altLang="en-US" dirty="0">
                <a:solidFill>
                  <a:srgbClr val="00B0F0"/>
                </a:solidFill>
              </a:rPr>
              <a:t>数字</a:t>
            </a:r>
            <a:r>
              <a:rPr lang="zh-CN" altLang="en-US" dirty="0" smtClean="0">
                <a:solidFill>
                  <a:srgbClr val="00B0F0"/>
                </a:solidFill>
              </a:rPr>
              <a:t>图像的基本概念 （</a:t>
            </a:r>
            <a:r>
              <a:rPr lang="en-US" altLang="zh-CN" dirty="0" smtClean="0">
                <a:solidFill>
                  <a:srgbClr val="00B0F0"/>
                </a:solidFill>
              </a:rPr>
              <a:t>6</a:t>
            </a:r>
            <a:r>
              <a:rPr lang="zh-CN" altLang="en-US" dirty="0" smtClean="0">
                <a:solidFill>
                  <a:srgbClr val="00B0F0"/>
                </a:solidFill>
              </a:rPr>
              <a:t>学时）</a:t>
            </a:r>
            <a:endParaRPr lang="en-US" altLang="zh-CN" dirty="0" smtClean="0">
              <a:solidFill>
                <a:srgbClr val="00B0F0"/>
              </a:solidFill>
            </a:endParaRPr>
          </a:p>
          <a:p>
            <a:pPr marL="457200" indent="-457200">
              <a:lnSpc>
                <a:spcPct val="150000"/>
              </a:lnSpc>
              <a:buFont typeface="+mj-lt"/>
              <a:buAutoNum type="arabicPeriod"/>
            </a:pPr>
            <a:r>
              <a:rPr lang="zh-CN" altLang="en-US" dirty="0" smtClean="0">
                <a:solidFill>
                  <a:srgbClr val="00B0F0"/>
                </a:solidFill>
              </a:rPr>
              <a:t>图像变换 </a:t>
            </a:r>
            <a:r>
              <a:rPr lang="en-US" altLang="zh-CN" dirty="0" smtClean="0">
                <a:solidFill>
                  <a:srgbClr val="009900"/>
                </a:solidFill>
              </a:rPr>
              <a:t>+ </a:t>
            </a:r>
            <a:r>
              <a:rPr lang="zh-CN" altLang="en-US" dirty="0" smtClean="0">
                <a:solidFill>
                  <a:srgbClr val="009900"/>
                </a:solidFill>
              </a:rPr>
              <a:t>深度学习简介</a:t>
            </a:r>
            <a:r>
              <a:rPr lang="zh-CN" altLang="en-US" dirty="0" smtClean="0">
                <a:solidFill>
                  <a:srgbClr val="00B0F0"/>
                </a:solidFill>
              </a:rPr>
              <a:t>（</a:t>
            </a:r>
            <a:r>
              <a:rPr lang="en-US" altLang="zh-CN" dirty="0" smtClean="0">
                <a:solidFill>
                  <a:srgbClr val="00B0F0"/>
                </a:solidFill>
              </a:rPr>
              <a:t>6</a:t>
            </a:r>
            <a:r>
              <a:rPr lang="zh-CN" altLang="en-US" dirty="0" smtClean="0">
                <a:solidFill>
                  <a:srgbClr val="00B0F0"/>
                </a:solidFill>
              </a:rPr>
              <a:t>学时）</a:t>
            </a:r>
            <a:endParaRPr lang="en-US" altLang="zh-CN" dirty="0" smtClean="0">
              <a:solidFill>
                <a:srgbClr val="00B0F0"/>
              </a:solidFill>
            </a:endParaRPr>
          </a:p>
          <a:p>
            <a:pPr marL="457200" indent="-457200">
              <a:lnSpc>
                <a:spcPct val="150000"/>
              </a:lnSpc>
              <a:buFont typeface="+mj-lt"/>
              <a:buAutoNum type="arabicPeriod"/>
            </a:pPr>
            <a:r>
              <a:rPr lang="zh-CN" altLang="en-US" dirty="0" smtClean="0">
                <a:solidFill>
                  <a:srgbClr val="00B0F0"/>
                </a:solidFill>
              </a:rPr>
              <a:t>图像的统计描述 （</a:t>
            </a:r>
            <a:r>
              <a:rPr lang="en-US" altLang="zh-CN" dirty="0" smtClean="0">
                <a:solidFill>
                  <a:srgbClr val="00B0F0"/>
                </a:solidFill>
              </a:rPr>
              <a:t>3</a:t>
            </a:r>
            <a:r>
              <a:rPr lang="zh-CN" altLang="en-US" dirty="0" smtClean="0">
                <a:solidFill>
                  <a:srgbClr val="00B0F0"/>
                </a:solidFill>
              </a:rPr>
              <a:t>学时）</a:t>
            </a:r>
            <a:endParaRPr lang="en-US" altLang="zh-CN" dirty="0" smtClean="0">
              <a:solidFill>
                <a:srgbClr val="00B0F0"/>
              </a:solidFill>
            </a:endParaRPr>
          </a:p>
          <a:p>
            <a:pPr marL="457200" indent="-457200">
              <a:lnSpc>
                <a:spcPct val="150000"/>
              </a:lnSpc>
              <a:buFont typeface="+mj-lt"/>
              <a:buAutoNum type="arabicPeriod"/>
            </a:pPr>
            <a:r>
              <a:rPr lang="zh-CN" altLang="en-US" dirty="0" smtClean="0"/>
              <a:t>图像增强 （</a:t>
            </a:r>
            <a:r>
              <a:rPr lang="en-US" altLang="zh-CN" dirty="0" smtClean="0"/>
              <a:t>3</a:t>
            </a:r>
            <a:r>
              <a:rPr lang="zh-CN" altLang="en-US" dirty="0" smtClean="0"/>
              <a:t>学时）</a:t>
            </a:r>
            <a:endParaRPr lang="en-US" altLang="zh-CN" dirty="0" smtClean="0"/>
          </a:p>
          <a:p>
            <a:pPr marL="457200" indent="-457200">
              <a:lnSpc>
                <a:spcPct val="150000"/>
              </a:lnSpc>
              <a:buFont typeface="+mj-lt"/>
              <a:buAutoNum type="arabicPeriod"/>
            </a:pPr>
            <a:r>
              <a:rPr lang="zh-CN" altLang="en-US" dirty="0" smtClean="0"/>
              <a:t>图像的形态学处理 （</a:t>
            </a:r>
            <a:r>
              <a:rPr lang="en-US" altLang="zh-CN" dirty="0" smtClean="0"/>
              <a:t>3</a:t>
            </a:r>
            <a:r>
              <a:rPr lang="zh-CN" altLang="en-US" dirty="0" smtClean="0"/>
              <a:t>学时）</a:t>
            </a:r>
            <a:endParaRPr lang="en-US" altLang="zh-CN" dirty="0" smtClean="0"/>
          </a:p>
          <a:p>
            <a:pPr marL="457200" indent="-457200">
              <a:lnSpc>
                <a:spcPct val="150000"/>
              </a:lnSpc>
              <a:buFont typeface="+mj-lt"/>
              <a:buAutoNum type="arabicPeriod"/>
            </a:pPr>
            <a:r>
              <a:rPr lang="zh-CN" altLang="en-US" dirty="0" smtClean="0"/>
              <a:t>图像分割与边缘检测 （</a:t>
            </a:r>
            <a:r>
              <a:rPr lang="en-US" altLang="zh-CN" dirty="0" smtClean="0"/>
              <a:t>3</a:t>
            </a:r>
            <a:r>
              <a:rPr lang="zh-CN" altLang="en-US" dirty="0" smtClean="0"/>
              <a:t>学时）</a:t>
            </a:r>
            <a:endParaRPr lang="en-US" altLang="zh-CN" dirty="0" smtClean="0"/>
          </a:p>
          <a:p>
            <a:pPr marL="457200" indent="-457200">
              <a:lnSpc>
                <a:spcPct val="150000"/>
              </a:lnSpc>
              <a:buFont typeface="+mj-lt"/>
              <a:buAutoNum type="arabicPeriod"/>
            </a:pPr>
            <a:r>
              <a:rPr lang="zh-CN" altLang="en-US" dirty="0" smtClean="0"/>
              <a:t>图像滤波 （</a:t>
            </a:r>
            <a:r>
              <a:rPr lang="en-US" altLang="zh-CN" dirty="0" smtClean="0"/>
              <a:t>3</a:t>
            </a:r>
            <a:r>
              <a:rPr lang="zh-CN" altLang="en-US" dirty="0" smtClean="0"/>
              <a:t>学时）</a:t>
            </a:r>
            <a:endParaRPr lang="en-US" altLang="zh-CN" dirty="0" smtClean="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31</a:t>
            </a:fld>
            <a:endParaRPr lang="en-US"/>
          </a:p>
        </p:txBody>
      </p:sp>
    </p:spTree>
    <p:extLst>
      <p:ext uri="{BB962C8B-B14F-4D97-AF65-F5344CB8AC3E}">
        <p14:creationId xmlns:p14="http://schemas.microsoft.com/office/powerpoint/2010/main" val="2584978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课程内容 （</a:t>
            </a:r>
            <a:r>
              <a:rPr lang="en-US" altLang="zh-CN" dirty="0" smtClean="0"/>
              <a:t>II</a:t>
            </a:r>
            <a:r>
              <a:rPr lang="zh-CN" altLang="en-US" dirty="0" smtClean="0"/>
              <a:t>）</a:t>
            </a:r>
            <a:endParaRPr lang="zh-CN" altLang="en-US" dirty="0"/>
          </a:p>
        </p:txBody>
      </p:sp>
      <p:sp>
        <p:nvSpPr>
          <p:cNvPr id="3" name="内容占位符 2"/>
          <p:cNvSpPr>
            <a:spLocks noGrp="1"/>
          </p:cNvSpPr>
          <p:nvPr>
            <p:ph idx="1"/>
          </p:nvPr>
        </p:nvSpPr>
        <p:spPr/>
        <p:txBody>
          <a:bodyPr/>
          <a:lstStyle/>
          <a:p>
            <a:pPr marL="457200" indent="-457200">
              <a:lnSpc>
                <a:spcPct val="150000"/>
              </a:lnSpc>
              <a:buFont typeface="+mj-lt"/>
              <a:buAutoNum type="arabicPeriod" startAt="9"/>
            </a:pPr>
            <a:r>
              <a:rPr lang="zh-CN" altLang="en-US" dirty="0" smtClean="0"/>
              <a:t>几何多尺度分析 （</a:t>
            </a:r>
            <a:r>
              <a:rPr lang="en-US" altLang="zh-CN" dirty="0" smtClean="0"/>
              <a:t>6</a:t>
            </a:r>
            <a:r>
              <a:rPr lang="zh-CN" altLang="en-US" dirty="0" smtClean="0"/>
              <a:t>学时）</a:t>
            </a:r>
            <a:endParaRPr lang="en-US" altLang="zh-CN" dirty="0" smtClean="0"/>
          </a:p>
          <a:p>
            <a:pPr marL="457200" indent="-457200">
              <a:lnSpc>
                <a:spcPct val="150000"/>
              </a:lnSpc>
              <a:buFont typeface="+mj-lt"/>
              <a:buAutoNum type="arabicPeriod" startAt="9"/>
            </a:pPr>
            <a:r>
              <a:rPr lang="zh-CN" altLang="en-US" dirty="0" smtClean="0"/>
              <a:t>图像复原与重建 （</a:t>
            </a:r>
            <a:r>
              <a:rPr lang="en-US" altLang="zh-CN" dirty="0" smtClean="0"/>
              <a:t>6</a:t>
            </a:r>
            <a:r>
              <a:rPr lang="zh-CN" altLang="en-US" dirty="0" smtClean="0"/>
              <a:t>学时）</a:t>
            </a:r>
            <a:endParaRPr lang="en-US" altLang="zh-CN" dirty="0" smtClean="0"/>
          </a:p>
          <a:p>
            <a:pPr marL="457200" indent="-457200">
              <a:lnSpc>
                <a:spcPct val="150000"/>
              </a:lnSpc>
              <a:buFont typeface="+mj-lt"/>
              <a:buAutoNum type="arabicPeriod" startAt="9"/>
            </a:pPr>
            <a:r>
              <a:rPr lang="zh-CN" altLang="en-US" dirty="0" smtClean="0"/>
              <a:t>图像压缩与编码 （</a:t>
            </a:r>
            <a:r>
              <a:rPr lang="en-US" altLang="zh-CN" dirty="0" smtClean="0"/>
              <a:t>3</a:t>
            </a:r>
            <a:r>
              <a:rPr lang="zh-CN" altLang="en-US" dirty="0" smtClean="0"/>
              <a:t>学时）</a:t>
            </a:r>
            <a:endParaRPr lang="en-US" altLang="zh-CN" dirty="0" smtClean="0"/>
          </a:p>
          <a:p>
            <a:pPr marL="457200" indent="-457200">
              <a:lnSpc>
                <a:spcPct val="150000"/>
              </a:lnSpc>
              <a:buFont typeface="+mj-lt"/>
              <a:buAutoNum type="arabicPeriod" startAt="9"/>
            </a:pPr>
            <a:r>
              <a:rPr lang="zh-CN" altLang="en-US" dirty="0" smtClean="0"/>
              <a:t>图像特征表示  （</a:t>
            </a:r>
            <a:r>
              <a:rPr lang="en-US" altLang="zh-CN" dirty="0" smtClean="0"/>
              <a:t>3</a:t>
            </a:r>
            <a:r>
              <a:rPr lang="zh-CN" altLang="en-US" dirty="0" smtClean="0"/>
              <a:t>学时）</a:t>
            </a:r>
            <a:endParaRPr lang="en-US" altLang="zh-CN" dirty="0" smtClean="0"/>
          </a:p>
          <a:p>
            <a:pPr marL="457200" indent="-457200">
              <a:lnSpc>
                <a:spcPct val="150000"/>
              </a:lnSpc>
              <a:buFont typeface="+mj-lt"/>
              <a:buAutoNum type="arabicPeriod" startAt="9"/>
            </a:pPr>
            <a:r>
              <a:rPr lang="zh-CN" altLang="en-US" dirty="0" smtClean="0"/>
              <a:t>图像处理中的深度学习方法 （</a:t>
            </a:r>
            <a:r>
              <a:rPr lang="en-US" altLang="zh-CN" dirty="0" smtClean="0"/>
              <a:t>6</a:t>
            </a:r>
            <a:r>
              <a:rPr lang="zh-CN" altLang="en-US" dirty="0" smtClean="0"/>
              <a:t>学时）</a:t>
            </a:r>
            <a:endParaRPr lang="en-US" altLang="zh-CN" dirty="0" smtClean="0"/>
          </a:p>
          <a:p>
            <a:pPr marL="457200" indent="-457200">
              <a:lnSpc>
                <a:spcPct val="150000"/>
              </a:lnSpc>
              <a:buFont typeface="+mj-lt"/>
              <a:buAutoNum type="arabicPeriod" startAt="9"/>
            </a:pPr>
            <a:r>
              <a:rPr lang="zh-CN" altLang="en-US" dirty="0" smtClean="0"/>
              <a:t>课程考试（</a:t>
            </a:r>
            <a:r>
              <a:rPr lang="en-US" altLang="zh-CN" dirty="0" smtClean="0"/>
              <a:t>3</a:t>
            </a:r>
            <a:r>
              <a:rPr lang="zh-CN" altLang="en-US" dirty="0" smtClean="0"/>
              <a:t>学时）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32</a:t>
            </a:fld>
            <a:endParaRPr lang="en-US"/>
          </a:p>
        </p:txBody>
      </p:sp>
    </p:spTree>
    <p:extLst>
      <p:ext uri="{BB962C8B-B14F-4D97-AF65-F5344CB8AC3E}">
        <p14:creationId xmlns:p14="http://schemas.microsoft.com/office/powerpoint/2010/main" val="2259650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33</a:t>
            </a:fld>
            <a:endParaRPr lang="en-US" dirty="0" smtClean="0"/>
          </a:p>
        </p:txBody>
      </p:sp>
      <p:sp>
        <p:nvSpPr>
          <p:cNvPr id="3076" name="Rectangle 3"/>
          <p:cNvSpPr>
            <a:spLocks noGrp="1" noChangeArrowheads="1"/>
          </p:cNvSpPr>
          <p:nvPr>
            <p:ph type="body" idx="1"/>
          </p:nvPr>
        </p:nvSpPr>
        <p:spPr bwMode="auto">
          <a:xfrm>
            <a:off x="2206968" y="1651664"/>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ts val="4500"/>
              </a:lnSpc>
            </a:pPr>
            <a:r>
              <a:rPr lang="zh-CN" altLang="en-US" sz="2400" dirty="0" smtClean="0">
                <a:solidFill>
                  <a:schemeClr val="bg1">
                    <a:lumMod val="85000"/>
                  </a:schemeClr>
                </a:solidFill>
              </a:rPr>
              <a:t>什么是图像？</a:t>
            </a:r>
            <a:endParaRPr lang="en-US" altLang="zh-CN" sz="2400"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图像处理简介</a:t>
            </a:r>
            <a:endParaRPr lang="en-US" altLang="zh-CN"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课程内容概要</a:t>
            </a:r>
            <a:endParaRPr lang="en-US" altLang="zh-CN" dirty="0" smtClean="0">
              <a:solidFill>
                <a:schemeClr val="bg1">
                  <a:lumMod val="85000"/>
                </a:schemeClr>
              </a:solidFill>
            </a:endParaRPr>
          </a:p>
          <a:p>
            <a:pPr algn="just" eaLnBrk="1" hangingPunct="1">
              <a:lnSpc>
                <a:spcPts val="4500"/>
              </a:lnSpc>
            </a:pPr>
            <a:r>
              <a:rPr lang="zh-CN" altLang="en-US" sz="2400" dirty="0" smtClean="0"/>
              <a:t>课程安排与要求</a:t>
            </a:r>
            <a:endParaRPr lang="en-US" altLang="zh-CN" sz="2400" dirty="0" smtClean="0"/>
          </a:p>
          <a:p>
            <a:pPr algn="just" eaLnBrk="1" hangingPunct="1">
              <a:lnSpc>
                <a:spcPts val="4500"/>
              </a:lnSpc>
            </a:pPr>
            <a:r>
              <a:rPr lang="zh-CN" altLang="en-US" dirty="0" smtClean="0">
                <a:solidFill>
                  <a:schemeClr val="bg1">
                    <a:lumMod val="85000"/>
                  </a:schemeClr>
                </a:solidFill>
              </a:rPr>
              <a:t>人类视觉机理</a:t>
            </a:r>
            <a:endParaRPr lang="en-US" altLang="zh-CN"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一些与课程有关的重要实用信息</a:t>
            </a:r>
            <a:endParaRPr lang="en-US" dirty="0">
              <a:solidFill>
                <a:schemeClr val="bg1">
                  <a:lumMod val="85000"/>
                </a:schemeClr>
              </a:solidFill>
            </a:endParaRPr>
          </a:p>
        </p:txBody>
      </p:sp>
    </p:spTree>
    <p:extLst>
      <p:ext uri="{BB962C8B-B14F-4D97-AF65-F5344CB8AC3E}">
        <p14:creationId xmlns:p14="http://schemas.microsoft.com/office/powerpoint/2010/main" val="34654685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教学方式 </a:t>
            </a:r>
            <a:r>
              <a:rPr lang="en-US" altLang="zh-CN" dirty="0" smtClean="0"/>
              <a:t>(I)</a:t>
            </a:r>
            <a:endParaRPr lang="zh-CN" altLang="en-US" dirty="0"/>
          </a:p>
        </p:txBody>
      </p:sp>
      <p:sp>
        <p:nvSpPr>
          <p:cNvPr id="3" name="内容占位符 2"/>
          <p:cNvSpPr>
            <a:spLocks noGrp="1"/>
          </p:cNvSpPr>
          <p:nvPr>
            <p:ph idx="1"/>
          </p:nvPr>
        </p:nvSpPr>
        <p:spPr/>
        <p:txBody>
          <a:bodyPr/>
          <a:lstStyle/>
          <a:p>
            <a:r>
              <a:rPr lang="zh-CN" altLang="en-US" dirty="0" smtClean="0"/>
              <a:t>课堂授课</a:t>
            </a:r>
            <a:r>
              <a:rPr lang="en-US" altLang="zh-CN" dirty="0" smtClean="0"/>
              <a:t/>
            </a:r>
            <a:br>
              <a:rPr lang="en-US" altLang="zh-CN" dirty="0" smtClean="0"/>
            </a:br>
            <a:r>
              <a:rPr lang="en-US" altLang="zh-CN" dirty="0" smtClean="0"/>
              <a:t>	</a:t>
            </a:r>
            <a:r>
              <a:rPr lang="zh-CN" altLang="en-US" dirty="0" smtClean="0">
                <a:solidFill>
                  <a:srgbClr val="009900"/>
                </a:solidFill>
              </a:rPr>
              <a:t>首席授课教师：彭思龙 </a:t>
            </a:r>
            <a:r>
              <a:rPr lang="en-US" altLang="zh-CN" dirty="0" smtClean="0">
                <a:solidFill>
                  <a:srgbClr val="009900"/>
                </a:solidFill>
              </a:rPr>
              <a:t/>
            </a:r>
            <a:br>
              <a:rPr lang="en-US" altLang="zh-CN" dirty="0" smtClean="0">
                <a:solidFill>
                  <a:srgbClr val="009900"/>
                </a:solidFill>
              </a:rPr>
            </a:br>
            <a:r>
              <a:rPr lang="en-US" altLang="zh-CN" dirty="0" smtClean="0">
                <a:solidFill>
                  <a:srgbClr val="009900"/>
                </a:solidFill>
              </a:rPr>
              <a:t>	</a:t>
            </a:r>
            <a:r>
              <a:rPr lang="zh-CN" altLang="en-US" dirty="0" smtClean="0">
                <a:solidFill>
                  <a:srgbClr val="009900"/>
                </a:solidFill>
              </a:rPr>
              <a:t>共同授课教师 </a:t>
            </a:r>
            <a:r>
              <a:rPr lang="en-US" altLang="zh-CN" dirty="0" smtClean="0">
                <a:solidFill>
                  <a:srgbClr val="009900"/>
                </a:solidFill>
              </a:rPr>
              <a:t>I</a:t>
            </a:r>
            <a:r>
              <a:rPr lang="zh-CN" altLang="en-US" dirty="0" smtClean="0">
                <a:solidFill>
                  <a:srgbClr val="009900"/>
                </a:solidFill>
              </a:rPr>
              <a:t>：杨戈</a:t>
            </a:r>
            <a:endParaRPr lang="en-US" altLang="zh-CN" dirty="0" smtClean="0">
              <a:solidFill>
                <a:srgbClr val="009900"/>
              </a:solidFill>
            </a:endParaRPr>
          </a:p>
          <a:p>
            <a:pPr marL="0" indent="0">
              <a:buNone/>
            </a:pPr>
            <a:r>
              <a:rPr lang="en-US" altLang="zh-CN" dirty="0">
                <a:solidFill>
                  <a:srgbClr val="009900"/>
                </a:solidFill>
              </a:rPr>
              <a:t>	</a:t>
            </a:r>
            <a:r>
              <a:rPr lang="zh-CN" altLang="en-US" dirty="0" smtClean="0">
                <a:solidFill>
                  <a:srgbClr val="009900"/>
                </a:solidFill>
              </a:rPr>
              <a:t>共同授课教师 </a:t>
            </a:r>
            <a:r>
              <a:rPr lang="en-US" altLang="zh-CN" dirty="0" smtClean="0">
                <a:solidFill>
                  <a:srgbClr val="009900"/>
                </a:solidFill>
              </a:rPr>
              <a:t>II</a:t>
            </a:r>
            <a:r>
              <a:rPr lang="zh-CN" altLang="en-US" dirty="0" smtClean="0">
                <a:solidFill>
                  <a:srgbClr val="009900"/>
                </a:solidFill>
              </a:rPr>
              <a:t>：胡晰远</a:t>
            </a:r>
            <a:endParaRPr lang="en-US" altLang="zh-CN" dirty="0" smtClean="0">
              <a:solidFill>
                <a:srgbClr val="009900"/>
              </a:solidFill>
            </a:endParaRPr>
          </a:p>
          <a:p>
            <a:pPr marL="0" indent="0">
              <a:buNone/>
            </a:pPr>
            <a:endParaRPr lang="en-US" altLang="zh-CN" dirty="0">
              <a:solidFill>
                <a:srgbClr val="009900"/>
              </a:solidFill>
            </a:endParaRPr>
          </a:p>
          <a:p>
            <a:r>
              <a:rPr lang="zh-CN" altLang="en-US" dirty="0" smtClean="0"/>
              <a:t>平时作业</a:t>
            </a:r>
            <a:r>
              <a:rPr lang="en-US" altLang="zh-CN" dirty="0" smtClean="0"/>
              <a:t/>
            </a:r>
            <a:br>
              <a:rPr lang="en-US" altLang="zh-CN" dirty="0" smtClean="0"/>
            </a:br>
            <a:r>
              <a:rPr lang="en-US" altLang="zh-CN" dirty="0" smtClean="0"/>
              <a:t>	</a:t>
            </a:r>
            <a:r>
              <a:rPr lang="en-US" altLang="zh-CN" dirty="0" smtClean="0">
                <a:solidFill>
                  <a:srgbClr val="009900"/>
                </a:solidFill>
              </a:rPr>
              <a:t>- </a:t>
            </a:r>
            <a:r>
              <a:rPr lang="zh-CN" altLang="en-US" dirty="0" smtClean="0">
                <a:solidFill>
                  <a:srgbClr val="009900"/>
                </a:solidFill>
              </a:rPr>
              <a:t>平均</a:t>
            </a:r>
            <a:r>
              <a:rPr lang="en-US" altLang="zh-CN" dirty="0" smtClean="0">
                <a:solidFill>
                  <a:srgbClr val="009900"/>
                </a:solidFill>
              </a:rPr>
              <a:t>~1.5</a:t>
            </a:r>
            <a:r>
              <a:rPr lang="zh-CN" altLang="en-US" dirty="0" smtClean="0">
                <a:solidFill>
                  <a:srgbClr val="009900"/>
                </a:solidFill>
              </a:rPr>
              <a:t>周一次编程小作业，共</a:t>
            </a:r>
            <a:r>
              <a:rPr lang="en-US" altLang="zh-CN" dirty="0" smtClean="0">
                <a:solidFill>
                  <a:srgbClr val="009900"/>
                </a:solidFill>
              </a:rPr>
              <a:t>~10</a:t>
            </a:r>
            <a:r>
              <a:rPr lang="zh-CN" altLang="en-US" dirty="0" smtClean="0">
                <a:solidFill>
                  <a:srgbClr val="009900"/>
                </a:solidFill>
              </a:rPr>
              <a:t>次作业</a:t>
            </a:r>
            <a:r>
              <a:rPr lang="en-US" altLang="zh-CN" dirty="0"/>
              <a:t/>
            </a:r>
            <a:br>
              <a:rPr lang="en-US" altLang="zh-CN" dirty="0"/>
            </a:br>
            <a:r>
              <a:rPr lang="en-US" altLang="zh-CN" dirty="0" smtClean="0"/>
              <a:t>	</a:t>
            </a:r>
            <a:r>
              <a:rPr lang="en-US" altLang="zh-CN" dirty="0" smtClean="0">
                <a:solidFill>
                  <a:srgbClr val="009900"/>
                </a:solidFill>
              </a:rPr>
              <a:t>- </a:t>
            </a:r>
            <a:r>
              <a:rPr lang="zh-CN" altLang="en-US" dirty="0" smtClean="0">
                <a:solidFill>
                  <a:srgbClr val="009900"/>
                </a:solidFill>
              </a:rPr>
              <a:t>平均</a:t>
            </a:r>
            <a:r>
              <a:rPr lang="en-US" altLang="zh-CN" dirty="0" smtClean="0">
                <a:solidFill>
                  <a:srgbClr val="009900"/>
                </a:solidFill>
              </a:rPr>
              <a:t>~30-40</a:t>
            </a:r>
            <a:r>
              <a:rPr lang="zh-CN" altLang="en-US" dirty="0" smtClean="0">
                <a:solidFill>
                  <a:srgbClr val="009900"/>
                </a:solidFill>
              </a:rPr>
              <a:t>个学生配备一名教学助理，负责批改作</a:t>
            </a:r>
            <a:r>
              <a:rPr lang="en-US" altLang="zh-CN" dirty="0" smtClean="0">
                <a:solidFill>
                  <a:srgbClr val="009900"/>
                </a:solidFill>
              </a:rPr>
              <a:t/>
            </a:r>
            <a:br>
              <a:rPr lang="en-US" altLang="zh-CN" dirty="0" smtClean="0">
                <a:solidFill>
                  <a:srgbClr val="009900"/>
                </a:solidFill>
              </a:rPr>
            </a:br>
            <a:r>
              <a:rPr lang="en-US" altLang="zh-CN" dirty="0" smtClean="0">
                <a:solidFill>
                  <a:srgbClr val="009900"/>
                </a:solidFill>
              </a:rPr>
              <a:t>         </a:t>
            </a:r>
            <a:r>
              <a:rPr lang="zh-CN" altLang="en-US" dirty="0" smtClean="0">
                <a:solidFill>
                  <a:srgbClr val="009900"/>
                </a:solidFill>
              </a:rPr>
              <a:t>业和答疑</a:t>
            </a:r>
            <a:endParaRPr lang="en-US" altLang="zh-CN" dirty="0" smtClean="0">
              <a:solidFill>
                <a:srgbClr val="009900"/>
              </a:solidFill>
            </a:endParaRPr>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34</a:t>
            </a:fld>
            <a:endParaRPr lang="en-US"/>
          </a:p>
        </p:txBody>
      </p:sp>
    </p:spTree>
    <p:extLst>
      <p:ext uri="{BB962C8B-B14F-4D97-AF65-F5344CB8AC3E}">
        <p14:creationId xmlns:p14="http://schemas.microsoft.com/office/powerpoint/2010/main" val="41079331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教学方式 </a:t>
            </a:r>
            <a:r>
              <a:rPr lang="en-US" altLang="zh-CN" dirty="0" smtClean="0"/>
              <a:t>(II)</a:t>
            </a:r>
            <a:endParaRPr lang="zh-CN" altLang="en-US" dirty="0"/>
          </a:p>
        </p:txBody>
      </p:sp>
      <p:sp>
        <p:nvSpPr>
          <p:cNvPr id="3" name="内容占位符 2"/>
          <p:cNvSpPr>
            <a:spLocks noGrp="1"/>
          </p:cNvSpPr>
          <p:nvPr>
            <p:ph idx="1"/>
          </p:nvPr>
        </p:nvSpPr>
        <p:spPr>
          <a:xfrm>
            <a:off x="457200" y="1600200"/>
            <a:ext cx="8589146" cy="4525963"/>
          </a:xfrm>
        </p:spPr>
        <p:txBody>
          <a:bodyPr/>
          <a:lstStyle/>
          <a:p>
            <a:r>
              <a:rPr lang="zh-CN" altLang="en-US" dirty="0" smtClean="0"/>
              <a:t>推荐教材</a:t>
            </a:r>
            <a:endParaRPr lang="en-US" altLang="zh-CN" dirty="0" smtClean="0"/>
          </a:p>
          <a:p>
            <a:pPr marL="0" indent="0">
              <a:buNone/>
            </a:pPr>
            <a:r>
              <a:rPr lang="en-US" altLang="zh-CN" sz="1800" dirty="0" smtClean="0">
                <a:solidFill>
                  <a:srgbClr val="009900"/>
                </a:solidFill>
              </a:rPr>
              <a:t>           -</a:t>
            </a:r>
            <a:r>
              <a:rPr lang="zh-CN" altLang="en-US" sz="1800" dirty="0" smtClean="0">
                <a:solidFill>
                  <a:srgbClr val="009900"/>
                </a:solidFill>
              </a:rPr>
              <a:t>冈萨雷斯</a:t>
            </a:r>
            <a:r>
              <a:rPr lang="zh-CN" altLang="en-US" sz="1800" dirty="0">
                <a:solidFill>
                  <a:srgbClr val="009900"/>
                </a:solidFill>
              </a:rPr>
              <a:t>，伍兹著， 数字图像处理（第</a:t>
            </a:r>
            <a:r>
              <a:rPr lang="en-US" altLang="zh-CN" sz="1800" dirty="0">
                <a:solidFill>
                  <a:srgbClr val="009900"/>
                </a:solidFill>
              </a:rPr>
              <a:t>3</a:t>
            </a:r>
            <a:r>
              <a:rPr lang="zh-CN" altLang="en-US" sz="1800" dirty="0" smtClean="0">
                <a:solidFill>
                  <a:srgbClr val="009900"/>
                </a:solidFill>
              </a:rPr>
              <a:t>版</a:t>
            </a:r>
            <a:r>
              <a:rPr lang="en-US" altLang="zh-CN" sz="1800" dirty="0" smtClean="0">
                <a:solidFill>
                  <a:srgbClr val="009900"/>
                </a:solidFill>
              </a:rPr>
              <a:t>),</a:t>
            </a:r>
            <a:r>
              <a:rPr lang="zh-CN" altLang="en-US" sz="1800" dirty="0" smtClean="0">
                <a:solidFill>
                  <a:srgbClr val="009900"/>
                </a:solidFill>
              </a:rPr>
              <a:t> </a:t>
            </a:r>
            <a:r>
              <a:rPr lang="zh-CN" altLang="en-US" sz="1800" dirty="0">
                <a:solidFill>
                  <a:srgbClr val="009900"/>
                </a:solidFill>
              </a:rPr>
              <a:t>电子工业出版社，</a:t>
            </a:r>
            <a:r>
              <a:rPr lang="en-US" altLang="zh-CN" sz="1800" dirty="0">
                <a:solidFill>
                  <a:srgbClr val="009900"/>
                </a:solidFill>
              </a:rPr>
              <a:t>2010</a:t>
            </a:r>
            <a:r>
              <a:rPr lang="en-US" altLang="zh-CN" sz="1800" dirty="0" smtClean="0">
                <a:solidFill>
                  <a:srgbClr val="009900"/>
                </a:solidFill>
              </a:rPr>
              <a:t>.</a:t>
            </a:r>
            <a:br>
              <a:rPr lang="en-US" altLang="zh-CN" sz="1800" dirty="0" smtClean="0">
                <a:solidFill>
                  <a:srgbClr val="009900"/>
                </a:solidFill>
              </a:rPr>
            </a:br>
            <a:r>
              <a:rPr lang="en-US" altLang="zh-CN" sz="1800" dirty="0" smtClean="0">
                <a:solidFill>
                  <a:srgbClr val="009900"/>
                </a:solidFill>
              </a:rPr>
              <a:t>	</a:t>
            </a:r>
          </a:p>
          <a:p>
            <a:pPr marL="0" indent="0">
              <a:buNone/>
            </a:pPr>
            <a:r>
              <a:rPr lang="en-US" altLang="zh-CN" sz="1800" dirty="0">
                <a:solidFill>
                  <a:srgbClr val="009900"/>
                </a:solidFill>
              </a:rPr>
              <a:t> </a:t>
            </a:r>
            <a:r>
              <a:rPr lang="en-US" altLang="zh-CN" sz="1800" dirty="0" smtClean="0">
                <a:solidFill>
                  <a:srgbClr val="009900"/>
                </a:solidFill>
              </a:rPr>
              <a:t>          -</a:t>
            </a:r>
            <a:r>
              <a:rPr lang="zh-CN" altLang="en-US" sz="1800" dirty="0">
                <a:solidFill>
                  <a:srgbClr val="009900"/>
                </a:solidFill>
              </a:rPr>
              <a:t>冈萨雷斯，伍兹著， 数字</a:t>
            </a:r>
            <a:r>
              <a:rPr lang="zh-CN" altLang="en-US" sz="1800" dirty="0" smtClean="0">
                <a:solidFill>
                  <a:srgbClr val="009900"/>
                </a:solidFill>
              </a:rPr>
              <a:t>图像处理 </a:t>
            </a:r>
            <a:r>
              <a:rPr lang="en-US" altLang="zh-CN" sz="1800" dirty="0" smtClean="0">
                <a:solidFill>
                  <a:srgbClr val="009900"/>
                </a:solidFill>
              </a:rPr>
              <a:t>(MATLAB</a:t>
            </a:r>
            <a:r>
              <a:rPr lang="zh-CN" altLang="en-US" sz="1800" dirty="0" smtClean="0">
                <a:solidFill>
                  <a:srgbClr val="009900"/>
                </a:solidFill>
              </a:rPr>
              <a:t>版</a:t>
            </a:r>
            <a:r>
              <a:rPr lang="en-US" altLang="zh-CN" sz="1800" dirty="0" smtClean="0">
                <a:solidFill>
                  <a:srgbClr val="009900"/>
                </a:solidFill>
              </a:rPr>
              <a:t>), </a:t>
            </a:r>
            <a:r>
              <a:rPr lang="zh-CN" altLang="en-US" sz="1800" dirty="0" smtClean="0">
                <a:solidFill>
                  <a:srgbClr val="009900"/>
                </a:solidFill>
              </a:rPr>
              <a:t>电子工业</a:t>
            </a:r>
            <a:r>
              <a:rPr lang="zh-CN" altLang="en-US" sz="1800" dirty="0">
                <a:solidFill>
                  <a:srgbClr val="009900"/>
                </a:solidFill>
              </a:rPr>
              <a:t>出版社，</a:t>
            </a:r>
            <a:r>
              <a:rPr lang="en-US" altLang="zh-CN" sz="1800" dirty="0" smtClean="0">
                <a:solidFill>
                  <a:srgbClr val="009900"/>
                </a:solidFill>
              </a:rPr>
              <a:t>2014.</a:t>
            </a:r>
            <a:r>
              <a:rPr lang="en-US" altLang="zh-CN" sz="1800" dirty="0">
                <a:solidFill>
                  <a:srgbClr val="009900"/>
                </a:solidFill>
              </a:rPr>
              <a:t/>
            </a:r>
            <a:br>
              <a:rPr lang="en-US" altLang="zh-CN" sz="1800" dirty="0">
                <a:solidFill>
                  <a:srgbClr val="009900"/>
                </a:solidFill>
              </a:rPr>
            </a:br>
            <a:endParaRPr lang="en-US" altLang="zh-CN" sz="1800" dirty="0">
              <a:solidFill>
                <a:srgbClr val="009900"/>
              </a:solidFill>
            </a:endParaRPr>
          </a:p>
          <a:p>
            <a:endParaRPr lang="en-US" altLang="zh-CN" dirty="0" smtClean="0">
              <a:solidFill>
                <a:srgbClr val="009900"/>
              </a:solidFill>
            </a:endParaRPr>
          </a:p>
          <a:p>
            <a:endParaRPr lang="en-US" altLang="zh-CN" dirty="0">
              <a:solidFill>
                <a:srgbClr val="009900"/>
              </a:solidFill>
            </a:endParaRPr>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35</a:t>
            </a:fld>
            <a:endParaRPr 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809" y="3019711"/>
            <a:ext cx="2331406" cy="329139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586" y="3019711"/>
            <a:ext cx="2377874" cy="3303156"/>
          </a:xfrm>
          <a:prstGeom prst="rect">
            <a:avLst/>
          </a:prstGeom>
        </p:spPr>
      </p:pic>
    </p:spTree>
    <p:extLst>
      <p:ext uri="{BB962C8B-B14F-4D97-AF65-F5344CB8AC3E}">
        <p14:creationId xmlns:p14="http://schemas.microsoft.com/office/powerpoint/2010/main" val="23828579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教学方式 </a:t>
            </a:r>
            <a:r>
              <a:rPr lang="en-US" altLang="zh-CN" dirty="0" smtClean="0"/>
              <a:t>(II)</a:t>
            </a:r>
            <a:endParaRPr lang="zh-CN" altLang="en-US" dirty="0"/>
          </a:p>
        </p:txBody>
      </p:sp>
      <p:sp>
        <p:nvSpPr>
          <p:cNvPr id="3" name="内容占位符 2"/>
          <p:cNvSpPr>
            <a:spLocks noGrp="1"/>
          </p:cNvSpPr>
          <p:nvPr>
            <p:ph idx="1"/>
          </p:nvPr>
        </p:nvSpPr>
        <p:spPr>
          <a:xfrm>
            <a:off x="457200" y="1600200"/>
            <a:ext cx="8589146" cy="4525963"/>
          </a:xfrm>
        </p:spPr>
        <p:txBody>
          <a:bodyPr/>
          <a:lstStyle/>
          <a:p>
            <a:r>
              <a:rPr lang="zh-CN" altLang="en-US" dirty="0" smtClean="0"/>
              <a:t>参考书</a:t>
            </a:r>
            <a:r>
              <a:rPr lang="en-US" altLang="zh-CN" dirty="0"/>
              <a:t/>
            </a:r>
            <a:br>
              <a:rPr lang="en-US" altLang="zh-CN" dirty="0"/>
            </a:br>
            <a:r>
              <a:rPr lang="en-US" altLang="zh-CN" dirty="0"/>
              <a:t/>
            </a:r>
            <a:br>
              <a:rPr lang="en-US" altLang="zh-CN" dirty="0"/>
            </a:br>
            <a:r>
              <a:rPr lang="en-US" altLang="zh-CN" sz="1800" dirty="0" smtClean="0">
                <a:solidFill>
                  <a:srgbClr val="009900"/>
                </a:solidFill>
              </a:rPr>
              <a:t>- </a:t>
            </a:r>
            <a:r>
              <a:rPr lang="zh-CN" altLang="en-US" sz="1800" dirty="0" smtClean="0">
                <a:solidFill>
                  <a:srgbClr val="009900"/>
                </a:solidFill>
              </a:rPr>
              <a:t>彼</a:t>
            </a:r>
            <a:r>
              <a:rPr lang="zh-CN" altLang="en-US" sz="1800" dirty="0">
                <a:solidFill>
                  <a:srgbClr val="009900"/>
                </a:solidFill>
              </a:rPr>
              <a:t>得鲁著，赖剑煌译，数字图像处理疑难解析</a:t>
            </a:r>
            <a:r>
              <a:rPr lang="en-US" altLang="zh-CN" sz="1800" dirty="0">
                <a:solidFill>
                  <a:srgbClr val="009900"/>
                </a:solidFill>
              </a:rPr>
              <a:t>——</a:t>
            </a:r>
            <a:r>
              <a:rPr lang="zh-CN" altLang="en-US" sz="1800" dirty="0">
                <a:solidFill>
                  <a:srgbClr val="009900"/>
                </a:solidFill>
              </a:rPr>
              <a:t>计算机科学丛书 ，机械工业出版社，</a:t>
            </a:r>
            <a:r>
              <a:rPr lang="en-US" altLang="zh-CN" sz="1800" dirty="0">
                <a:solidFill>
                  <a:srgbClr val="009900"/>
                </a:solidFill>
              </a:rPr>
              <a:t>2005. </a:t>
            </a:r>
            <a:endParaRPr lang="en-US" altLang="zh-CN" sz="1800" dirty="0" smtClean="0">
              <a:solidFill>
                <a:srgbClr val="009900"/>
              </a:solidFill>
            </a:endParaRPr>
          </a:p>
          <a:p>
            <a:pPr marL="0" indent="0">
              <a:buNone/>
            </a:pPr>
            <a:endParaRPr lang="en-US" altLang="zh-CN" sz="1800" dirty="0" smtClean="0">
              <a:solidFill>
                <a:srgbClr val="009900"/>
              </a:solidFill>
            </a:endParaRPr>
          </a:p>
          <a:p>
            <a:pPr marL="355600" indent="0">
              <a:buNone/>
            </a:pPr>
            <a:r>
              <a:rPr lang="en-US" altLang="zh-CN" sz="1800" dirty="0" smtClean="0">
                <a:solidFill>
                  <a:srgbClr val="009900"/>
                </a:solidFill>
              </a:rPr>
              <a:t>- </a:t>
            </a:r>
            <a:r>
              <a:rPr lang="zh-CN" altLang="en-US" sz="1800" dirty="0" smtClean="0">
                <a:solidFill>
                  <a:srgbClr val="009900"/>
                </a:solidFill>
              </a:rPr>
              <a:t>彭思龙</a:t>
            </a:r>
            <a:r>
              <a:rPr lang="zh-CN" altLang="en-US" sz="1800" dirty="0">
                <a:solidFill>
                  <a:srgbClr val="009900"/>
                </a:solidFill>
              </a:rPr>
              <a:t>，李宝滨，胡晰远著，小波与滤波器组设计：理论及其应用，清华大学出版社，</a:t>
            </a:r>
            <a:r>
              <a:rPr lang="en-US" altLang="zh-CN" sz="1800" dirty="0">
                <a:solidFill>
                  <a:srgbClr val="009900"/>
                </a:solidFill>
              </a:rPr>
              <a:t>2017.</a:t>
            </a:r>
            <a:endParaRPr lang="en-US" altLang="zh-CN" sz="1800" dirty="0" smtClean="0">
              <a:solidFill>
                <a:srgbClr val="009900"/>
              </a:solidFill>
            </a:endParaRPr>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36</a:t>
            </a:fld>
            <a:endParaRPr lang="en-US"/>
          </a:p>
        </p:txBody>
      </p:sp>
      <p:pic>
        <p:nvPicPr>
          <p:cNvPr id="5" name="图片 4"/>
          <p:cNvPicPr>
            <a:picLocks noChangeAspect="1"/>
          </p:cNvPicPr>
          <p:nvPr/>
        </p:nvPicPr>
        <p:blipFill>
          <a:blip r:embed="rId3"/>
          <a:stretch>
            <a:fillRect/>
          </a:stretch>
        </p:blipFill>
        <p:spPr>
          <a:xfrm>
            <a:off x="2677924" y="3745098"/>
            <a:ext cx="2050525" cy="2876365"/>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5202" y="3745098"/>
            <a:ext cx="2266227" cy="2876365"/>
          </a:xfrm>
          <a:prstGeom prst="rect">
            <a:avLst/>
          </a:prstGeom>
        </p:spPr>
      </p:pic>
    </p:spTree>
    <p:extLst>
      <p:ext uri="{BB962C8B-B14F-4D97-AF65-F5344CB8AC3E}">
        <p14:creationId xmlns:p14="http://schemas.microsoft.com/office/powerpoint/2010/main" val="40922580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考核方式</a:t>
            </a:r>
            <a:endParaRPr lang="zh-CN" altLang="en-US" dirty="0"/>
          </a:p>
        </p:txBody>
      </p:sp>
      <p:sp>
        <p:nvSpPr>
          <p:cNvPr id="3" name="内容占位符 2"/>
          <p:cNvSpPr>
            <a:spLocks noGrp="1"/>
          </p:cNvSpPr>
          <p:nvPr>
            <p:ph idx="1"/>
          </p:nvPr>
        </p:nvSpPr>
        <p:spPr/>
        <p:txBody>
          <a:bodyPr/>
          <a:lstStyle/>
          <a:p>
            <a:r>
              <a:rPr lang="zh-CN" altLang="en-US" dirty="0" smtClean="0"/>
              <a:t>平时作业 （</a:t>
            </a:r>
            <a:r>
              <a:rPr lang="en-US" altLang="zh-CN" dirty="0" smtClean="0"/>
              <a:t>~30%</a:t>
            </a:r>
            <a:r>
              <a:rPr lang="zh-CN" altLang="en-US" dirty="0" smtClean="0"/>
              <a:t>）</a:t>
            </a:r>
            <a:endParaRPr lang="en-US" altLang="zh-CN" dirty="0" smtClean="0"/>
          </a:p>
          <a:p>
            <a:endParaRPr lang="en-US" altLang="zh-CN" dirty="0"/>
          </a:p>
          <a:p>
            <a:endParaRPr lang="en-US" altLang="zh-CN" dirty="0" smtClean="0"/>
          </a:p>
          <a:p>
            <a:r>
              <a:rPr lang="zh-CN" altLang="en-US" dirty="0" smtClean="0"/>
              <a:t>闭卷考试（</a:t>
            </a:r>
            <a:r>
              <a:rPr lang="en-US" altLang="zh-CN" dirty="0" smtClean="0"/>
              <a:t>~70%</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37</a:t>
            </a:fld>
            <a:endParaRPr lang="en-US"/>
          </a:p>
        </p:txBody>
      </p:sp>
    </p:spTree>
    <p:extLst>
      <p:ext uri="{BB962C8B-B14F-4D97-AF65-F5344CB8AC3E}">
        <p14:creationId xmlns:p14="http://schemas.microsoft.com/office/powerpoint/2010/main" val="37145037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38</a:t>
            </a:fld>
            <a:endParaRPr lang="en-US" dirty="0" smtClean="0"/>
          </a:p>
        </p:txBody>
      </p:sp>
      <p:sp>
        <p:nvSpPr>
          <p:cNvPr id="3076" name="Rectangle 3"/>
          <p:cNvSpPr>
            <a:spLocks noGrp="1" noChangeArrowheads="1"/>
          </p:cNvSpPr>
          <p:nvPr>
            <p:ph type="body" idx="1"/>
          </p:nvPr>
        </p:nvSpPr>
        <p:spPr bwMode="auto">
          <a:xfrm>
            <a:off x="2206968" y="1651664"/>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ts val="4500"/>
              </a:lnSpc>
            </a:pPr>
            <a:r>
              <a:rPr lang="zh-CN" altLang="en-US" sz="2400" dirty="0" smtClean="0">
                <a:solidFill>
                  <a:schemeClr val="bg1">
                    <a:lumMod val="85000"/>
                  </a:schemeClr>
                </a:solidFill>
              </a:rPr>
              <a:t>什么是图像？</a:t>
            </a:r>
            <a:endParaRPr lang="en-US" altLang="zh-CN" sz="2400"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图像处理简介</a:t>
            </a:r>
            <a:endParaRPr lang="en-US" altLang="zh-CN"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课程内容概要</a:t>
            </a:r>
            <a:endParaRPr lang="en-US" altLang="zh-CN" dirty="0" smtClean="0">
              <a:solidFill>
                <a:schemeClr val="bg1">
                  <a:lumMod val="85000"/>
                </a:schemeClr>
              </a:solidFill>
            </a:endParaRPr>
          </a:p>
          <a:p>
            <a:pPr algn="just" eaLnBrk="1" hangingPunct="1">
              <a:lnSpc>
                <a:spcPts val="4500"/>
              </a:lnSpc>
            </a:pPr>
            <a:r>
              <a:rPr lang="zh-CN" altLang="en-US" sz="2400" dirty="0" smtClean="0">
                <a:solidFill>
                  <a:schemeClr val="bg1">
                    <a:lumMod val="85000"/>
                  </a:schemeClr>
                </a:solidFill>
              </a:rPr>
              <a:t>课程安排与要求</a:t>
            </a:r>
            <a:endParaRPr lang="en-US" altLang="zh-CN" sz="2400" dirty="0" smtClean="0">
              <a:solidFill>
                <a:schemeClr val="bg1">
                  <a:lumMod val="85000"/>
                </a:schemeClr>
              </a:solidFill>
            </a:endParaRPr>
          </a:p>
          <a:p>
            <a:pPr algn="just" eaLnBrk="1" hangingPunct="1">
              <a:lnSpc>
                <a:spcPts val="4500"/>
              </a:lnSpc>
            </a:pPr>
            <a:r>
              <a:rPr lang="zh-CN" altLang="en-US" dirty="0" smtClean="0"/>
              <a:t>人类视觉机理</a:t>
            </a:r>
            <a:endParaRPr lang="en-US" altLang="zh-CN" dirty="0" smtClean="0"/>
          </a:p>
          <a:p>
            <a:pPr algn="just" eaLnBrk="1" hangingPunct="1">
              <a:lnSpc>
                <a:spcPts val="4500"/>
              </a:lnSpc>
            </a:pPr>
            <a:r>
              <a:rPr lang="zh-CN" altLang="en-US" dirty="0" smtClean="0">
                <a:solidFill>
                  <a:schemeClr val="bg1">
                    <a:lumMod val="85000"/>
                  </a:schemeClr>
                </a:solidFill>
              </a:rPr>
              <a:t>一些与课程有关的重要实用信息</a:t>
            </a:r>
            <a:endParaRPr lang="en-US" dirty="0">
              <a:solidFill>
                <a:schemeClr val="bg1">
                  <a:lumMod val="85000"/>
                </a:schemeClr>
              </a:solidFill>
            </a:endParaRPr>
          </a:p>
        </p:txBody>
      </p:sp>
    </p:spTree>
    <p:extLst>
      <p:ext uri="{BB962C8B-B14F-4D97-AF65-F5344CB8AC3E}">
        <p14:creationId xmlns:p14="http://schemas.microsoft.com/office/powerpoint/2010/main" val="17232767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300" y="1673581"/>
            <a:ext cx="3725863" cy="394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224" y="5041947"/>
            <a:ext cx="11398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kern="0" dirty="0" smtClean="0"/>
              <a:t>人眼的结构 </a:t>
            </a:r>
            <a:r>
              <a:rPr lang="en-US" altLang="zh-CN" sz="2600" kern="0" dirty="0" smtClean="0"/>
              <a:t>(I)</a:t>
            </a:r>
            <a:endParaRPr lang="zh-CN" altLang="en-US" sz="2600" kern="0" dirty="0"/>
          </a:p>
        </p:txBody>
      </p:sp>
      <p:sp>
        <p:nvSpPr>
          <p:cNvPr id="5" name="内容占位符 2"/>
          <p:cNvSpPr txBox="1">
            <a:spLocks/>
          </p:cNvSpPr>
          <p:nvPr/>
        </p:nvSpPr>
        <p:spPr>
          <a:xfrm>
            <a:off x="199748" y="1236215"/>
            <a:ext cx="4887157"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zh-CN" altLang="en-US" sz="2400" kern="0" dirty="0">
                <a:solidFill>
                  <a:srgbClr val="000099"/>
                </a:solidFill>
              </a:rPr>
              <a:t>人</a:t>
            </a:r>
            <a:r>
              <a:rPr lang="zh-CN" altLang="en-US" sz="2400" kern="0" dirty="0" smtClean="0">
                <a:solidFill>
                  <a:srgbClr val="000099"/>
                </a:solidFill>
              </a:rPr>
              <a:t>眼由三层膜包裹</a:t>
            </a:r>
            <a:r>
              <a:rPr lang="en-US" altLang="zh-CN" sz="2400" kern="0" dirty="0" smtClean="0">
                <a:solidFill>
                  <a:srgbClr val="000099"/>
                </a:solidFill>
              </a:rPr>
              <a:t/>
            </a:r>
            <a:br>
              <a:rPr lang="en-US" altLang="zh-CN" sz="2400" kern="0" dirty="0" smtClean="0">
                <a:solidFill>
                  <a:srgbClr val="000099"/>
                </a:solidFill>
              </a:rPr>
            </a:br>
            <a:r>
              <a:rPr lang="en-US" altLang="zh-CN" sz="2400" kern="0" dirty="0" smtClean="0">
                <a:solidFill>
                  <a:srgbClr val="000099"/>
                </a:solidFill>
              </a:rPr>
              <a:t>    </a:t>
            </a:r>
            <a:r>
              <a:rPr lang="en-US" altLang="zh-CN" sz="2400" kern="0" dirty="0" smtClean="0">
                <a:solidFill>
                  <a:srgbClr val="009900"/>
                </a:solidFill>
              </a:rPr>
              <a:t>- </a:t>
            </a:r>
            <a:r>
              <a:rPr lang="zh-CN" altLang="en-US" sz="2400" kern="0" dirty="0" smtClean="0">
                <a:solidFill>
                  <a:srgbClr val="009900"/>
                </a:solidFill>
              </a:rPr>
              <a:t>角膜</a:t>
            </a:r>
            <a:r>
              <a:rPr lang="en-US" altLang="zh-CN" sz="2400" kern="0" dirty="0" smtClean="0">
                <a:solidFill>
                  <a:srgbClr val="009900"/>
                </a:solidFill>
              </a:rPr>
              <a:t>(cornea)</a:t>
            </a:r>
            <a:r>
              <a:rPr lang="zh-CN" altLang="en-US" sz="2400" kern="0" dirty="0" smtClean="0">
                <a:solidFill>
                  <a:srgbClr val="009900"/>
                </a:solidFill>
              </a:rPr>
              <a:t>与巩膜</a:t>
            </a:r>
            <a:r>
              <a:rPr lang="en-US" altLang="zh-CN" sz="2400" kern="0" dirty="0" smtClean="0">
                <a:solidFill>
                  <a:srgbClr val="009900"/>
                </a:solidFill>
              </a:rPr>
              <a:t>(sclera)</a:t>
            </a:r>
            <a:br>
              <a:rPr lang="en-US" altLang="zh-CN" sz="2400" kern="0" dirty="0" smtClean="0">
                <a:solidFill>
                  <a:srgbClr val="009900"/>
                </a:solidFill>
              </a:rPr>
            </a:br>
            <a:r>
              <a:rPr lang="en-US" altLang="zh-CN" sz="2400" kern="0" dirty="0" smtClean="0">
                <a:solidFill>
                  <a:srgbClr val="009900"/>
                </a:solidFill>
              </a:rPr>
              <a:t>    - </a:t>
            </a:r>
            <a:r>
              <a:rPr lang="zh-CN" altLang="en-US" sz="2400" kern="0" dirty="0" smtClean="0">
                <a:solidFill>
                  <a:srgbClr val="009900"/>
                </a:solidFill>
              </a:rPr>
              <a:t>脉络膜 </a:t>
            </a:r>
            <a:r>
              <a:rPr lang="en-US" altLang="zh-CN" sz="2400" kern="0" dirty="0" smtClean="0">
                <a:solidFill>
                  <a:srgbClr val="009900"/>
                </a:solidFill>
              </a:rPr>
              <a:t>(choroid)</a:t>
            </a:r>
            <a:br>
              <a:rPr lang="en-US" altLang="zh-CN" sz="2400" kern="0" dirty="0" smtClean="0">
                <a:solidFill>
                  <a:srgbClr val="009900"/>
                </a:solidFill>
              </a:rPr>
            </a:br>
            <a:r>
              <a:rPr lang="en-US" altLang="zh-CN" sz="2400" kern="0" dirty="0" smtClean="0">
                <a:solidFill>
                  <a:srgbClr val="009900"/>
                </a:solidFill>
              </a:rPr>
              <a:t>    - </a:t>
            </a:r>
            <a:r>
              <a:rPr lang="zh-CN" altLang="en-US" sz="2400" kern="0" dirty="0" smtClean="0">
                <a:solidFill>
                  <a:srgbClr val="009900"/>
                </a:solidFill>
              </a:rPr>
              <a:t>视网膜 </a:t>
            </a:r>
            <a:r>
              <a:rPr lang="en-US" altLang="zh-CN" sz="2400" kern="0" dirty="0" smtClean="0">
                <a:solidFill>
                  <a:srgbClr val="009900"/>
                </a:solidFill>
              </a:rPr>
              <a:t>(retina)</a:t>
            </a:r>
          </a:p>
          <a:p>
            <a:endParaRPr lang="en-US" altLang="zh-CN" sz="2400" kern="0" dirty="0">
              <a:solidFill>
                <a:srgbClr val="009900"/>
              </a:solidFill>
            </a:endParaRPr>
          </a:p>
          <a:p>
            <a:r>
              <a:rPr lang="zh-CN" altLang="en-US" sz="2400" kern="0" dirty="0" smtClean="0">
                <a:solidFill>
                  <a:srgbClr val="000099"/>
                </a:solidFill>
              </a:rPr>
              <a:t>脉络膜负责</a:t>
            </a:r>
            <a:r>
              <a:rPr lang="zh-CN" altLang="en-US" sz="2400" kern="0" dirty="0" smtClean="0">
                <a:solidFill>
                  <a:srgbClr val="000099"/>
                </a:solidFill>
              </a:rPr>
              <a:t>供血与营养</a:t>
            </a:r>
            <a:r>
              <a:rPr lang="en-US" altLang="zh-CN" sz="2400" kern="0" dirty="0" smtClean="0">
                <a:solidFill>
                  <a:srgbClr val="000099"/>
                </a:solidFill>
              </a:rPr>
              <a:t/>
            </a:r>
            <a:br>
              <a:rPr lang="en-US" altLang="zh-CN" sz="2400" kern="0" dirty="0" smtClean="0">
                <a:solidFill>
                  <a:srgbClr val="000099"/>
                </a:solidFill>
              </a:rPr>
            </a:br>
            <a:endParaRPr lang="en-US" altLang="zh-CN" sz="2400" kern="0" dirty="0" smtClean="0">
              <a:solidFill>
                <a:srgbClr val="000099"/>
              </a:solidFill>
            </a:endParaRPr>
          </a:p>
          <a:p>
            <a:r>
              <a:rPr lang="zh-CN" altLang="en-US" sz="2400" kern="0" dirty="0" smtClean="0">
                <a:solidFill>
                  <a:srgbClr val="000099"/>
                </a:solidFill>
              </a:rPr>
              <a:t>虹膜</a:t>
            </a:r>
            <a:r>
              <a:rPr lang="en-US" altLang="zh-CN" sz="2400" kern="0" dirty="0" smtClean="0">
                <a:solidFill>
                  <a:srgbClr val="000099"/>
                </a:solidFill>
              </a:rPr>
              <a:t>(iris</a:t>
            </a:r>
            <a:r>
              <a:rPr lang="en-US" altLang="zh-CN" sz="2400" kern="0" dirty="0" smtClean="0">
                <a:solidFill>
                  <a:srgbClr val="000099"/>
                </a:solidFill>
              </a:rPr>
              <a:t>)</a:t>
            </a:r>
            <a:r>
              <a:rPr lang="zh-CN" altLang="en-US" sz="2400" kern="0" dirty="0" smtClean="0">
                <a:solidFill>
                  <a:srgbClr val="000099"/>
                </a:solidFill>
              </a:rPr>
              <a:t> 负责</a:t>
            </a:r>
            <a:r>
              <a:rPr lang="zh-CN" altLang="en-US" sz="2400" kern="0" dirty="0" smtClean="0">
                <a:solidFill>
                  <a:srgbClr val="000099"/>
                </a:solidFill>
              </a:rPr>
              <a:t>控制入</a:t>
            </a:r>
            <a:r>
              <a:rPr lang="zh-CN" altLang="en-US" sz="2400" kern="0" dirty="0" smtClean="0">
                <a:solidFill>
                  <a:srgbClr val="000099"/>
                </a:solidFill>
              </a:rPr>
              <a:t>光量</a:t>
            </a:r>
            <a:r>
              <a:rPr lang="en-US" altLang="zh-CN" sz="2400" kern="0" dirty="0" smtClean="0">
                <a:solidFill>
                  <a:srgbClr val="000099"/>
                </a:solidFill>
              </a:rPr>
              <a:t/>
            </a:r>
            <a:br>
              <a:rPr lang="en-US" altLang="zh-CN" sz="2400" kern="0" dirty="0" smtClean="0">
                <a:solidFill>
                  <a:srgbClr val="000099"/>
                </a:solidFill>
              </a:rPr>
            </a:br>
            <a:r>
              <a:rPr lang="en-US" altLang="zh-CN" sz="2400" kern="0" dirty="0" smtClean="0">
                <a:solidFill>
                  <a:srgbClr val="009900"/>
                </a:solidFill>
              </a:rPr>
              <a:t>    - 2~8mm</a:t>
            </a:r>
            <a:endParaRPr lang="en-US" altLang="zh-CN" sz="2400" kern="0" dirty="0" smtClean="0">
              <a:solidFill>
                <a:srgbClr val="009900"/>
              </a:solidFill>
            </a:endParaRPr>
          </a:p>
          <a:p>
            <a:endParaRPr lang="en-US" altLang="zh-CN" sz="2400" kern="0" dirty="0">
              <a:solidFill>
                <a:srgbClr val="000099"/>
              </a:solidFill>
            </a:endParaRPr>
          </a:p>
          <a:p>
            <a:r>
              <a:rPr lang="zh-CN" altLang="en-US" sz="2400" kern="0" dirty="0" smtClean="0">
                <a:solidFill>
                  <a:srgbClr val="000099"/>
                </a:solidFill>
              </a:rPr>
              <a:t>睫状体</a:t>
            </a:r>
            <a:r>
              <a:rPr lang="en-US" altLang="zh-CN" sz="2400" kern="0" dirty="0" smtClean="0">
                <a:solidFill>
                  <a:srgbClr val="000099"/>
                </a:solidFill>
              </a:rPr>
              <a:t>(ciliary body)</a:t>
            </a:r>
            <a:r>
              <a:rPr lang="zh-CN" altLang="en-US" sz="2400" kern="0" dirty="0" smtClean="0">
                <a:solidFill>
                  <a:srgbClr val="000099"/>
                </a:solidFill>
              </a:rPr>
              <a:t>，睫状肌</a:t>
            </a:r>
            <a:r>
              <a:rPr lang="en-US" altLang="zh-CN" sz="2400" kern="0" dirty="0" smtClean="0">
                <a:solidFill>
                  <a:srgbClr val="000099"/>
                </a:solidFill>
              </a:rPr>
              <a:t>(ciliary muscle)</a:t>
            </a:r>
            <a:r>
              <a:rPr lang="zh-CN" altLang="en-US" sz="2400" kern="0" dirty="0" smtClean="0">
                <a:solidFill>
                  <a:srgbClr val="000099"/>
                </a:solidFill>
              </a:rPr>
              <a:t>和晶状体</a:t>
            </a:r>
            <a:r>
              <a:rPr lang="en-US" altLang="zh-CN" sz="2400" kern="0" dirty="0" smtClean="0">
                <a:solidFill>
                  <a:srgbClr val="000099"/>
                </a:solidFill>
              </a:rPr>
              <a:t>(lens)</a:t>
            </a:r>
            <a:r>
              <a:rPr lang="zh-CN" altLang="en-US" sz="2400" kern="0" dirty="0" smtClean="0">
                <a:solidFill>
                  <a:srgbClr val="000099"/>
                </a:solidFill>
              </a:rPr>
              <a:t>负责光学调节</a:t>
            </a:r>
            <a:endParaRPr lang="zh-CN" altLang="en-US" sz="2400" kern="0" dirty="0">
              <a:solidFill>
                <a:srgbClr val="000099"/>
              </a:solidFill>
            </a:endParaRPr>
          </a:p>
        </p:txBody>
      </p:sp>
    </p:spTree>
    <p:extLst>
      <p:ext uri="{BB962C8B-B14F-4D97-AF65-F5344CB8AC3E}">
        <p14:creationId xmlns:p14="http://schemas.microsoft.com/office/powerpoint/2010/main" val="2133070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600" dirty="0" smtClean="0"/>
              <a:t>什么是图像？</a:t>
            </a:r>
            <a:r>
              <a:rPr lang="en-US" altLang="zh-CN" sz="2600" dirty="0" smtClean="0"/>
              <a:t>(I)</a:t>
            </a:r>
            <a:endParaRPr lang="en-US" sz="2600"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232" y="1241915"/>
            <a:ext cx="7931535" cy="5117120"/>
          </a:xfrm>
          <a:prstGeom prst="rect">
            <a:avLst/>
          </a:prstGeom>
        </p:spPr>
      </p:pic>
    </p:spTree>
    <p:extLst>
      <p:ext uri="{BB962C8B-B14F-4D97-AF65-F5344CB8AC3E}">
        <p14:creationId xmlns:p14="http://schemas.microsoft.com/office/powerpoint/2010/main" val="6452390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300" y="1673581"/>
            <a:ext cx="3725863" cy="394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224" y="5041947"/>
            <a:ext cx="11398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kern="0" dirty="0"/>
              <a:t>人</a:t>
            </a:r>
            <a:r>
              <a:rPr lang="zh-CN" altLang="en-US" sz="2600" kern="0" dirty="0" smtClean="0"/>
              <a:t>眼的结构 </a:t>
            </a:r>
            <a:r>
              <a:rPr lang="en-US" altLang="zh-CN" sz="2600" kern="0" dirty="0" smtClean="0"/>
              <a:t>(II)</a:t>
            </a:r>
            <a:endParaRPr lang="zh-CN" altLang="en-US" sz="2600" kern="0" dirty="0"/>
          </a:p>
        </p:txBody>
      </p:sp>
      <p:sp>
        <p:nvSpPr>
          <p:cNvPr id="5" name="内容占位符 2"/>
          <p:cNvSpPr txBox="1">
            <a:spLocks/>
          </p:cNvSpPr>
          <p:nvPr/>
        </p:nvSpPr>
        <p:spPr>
          <a:xfrm>
            <a:off x="199748" y="1236215"/>
            <a:ext cx="4887157"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zh-CN" altLang="en-US" sz="2400" kern="0" dirty="0" smtClean="0">
                <a:solidFill>
                  <a:srgbClr val="000099"/>
                </a:solidFill>
              </a:rPr>
              <a:t>视网膜：光感受器</a:t>
            </a:r>
            <a:endParaRPr lang="en-US" altLang="zh-CN" sz="2400" kern="0" dirty="0" smtClean="0">
              <a:solidFill>
                <a:srgbClr val="009900"/>
              </a:solidFill>
            </a:endParaRPr>
          </a:p>
          <a:p>
            <a:endParaRPr lang="en-US" altLang="zh-CN" sz="2400" kern="0" dirty="0">
              <a:solidFill>
                <a:srgbClr val="009900"/>
              </a:solidFill>
            </a:endParaRPr>
          </a:p>
          <a:p>
            <a:r>
              <a:rPr lang="zh-CN" altLang="en-US" sz="2400" kern="0" dirty="0" smtClean="0">
                <a:solidFill>
                  <a:srgbClr val="000099"/>
                </a:solidFill>
              </a:rPr>
              <a:t>锥状体</a:t>
            </a:r>
            <a:r>
              <a:rPr lang="en-US" altLang="zh-CN" sz="2400" kern="0" dirty="0" smtClean="0">
                <a:solidFill>
                  <a:srgbClr val="000099"/>
                </a:solidFill>
              </a:rPr>
              <a:t>(cones)</a:t>
            </a:r>
            <a:br>
              <a:rPr lang="en-US" altLang="zh-CN" sz="2400" kern="0" dirty="0" smtClean="0">
                <a:solidFill>
                  <a:srgbClr val="000099"/>
                </a:solidFill>
              </a:rPr>
            </a:br>
            <a:r>
              <a:rPr lang="en-US" altLang="zh-CN" sz="2000" kern="0" dirty="0" smtClean="0">
                <a:solidFill>
                  <a:srgbClr val="009900"/>
                </a:solidFill>
              </a:rPr>
              <a:t>    - 600~700</a:t>
            </a:r>
            <a:r>
              <a:rPr lang="zh-CN" altLang="en-US" sz="2000" kern="0" dirty="0" smtClean="0">
                <a:solidFill>
                  <a:srgbClr val="009900"/>
                </a:solidFill>
              </a:rPr>
              <a:t>万个</a:t>
            </a:r>
            <a:r>
              <a:rPr lang="en-US" altLang="zh-CN" sz="2000" kern="0" dirty="0" smtClean="0">
                <a:solidFill>
                  <a:srgbClr val="009900"/>
                </a:solidFill>
              </a:rPr>
              <a:t/>
            </a:r>
            <a:br>
              <a:rPr lang="en-US" altLang="zh-CN" sz="2000" kern="0" dirty="0" smtClean="0">
                <a:solidFill>
                  <a:srgbClr val="009900"/>
                </a:solidFill>
              </a:rPr>
            </a:br>
            <a:r>
              <a:rPr lang="en-US" altLang="zh-CN" sz="2000" kern="0" dirty="0" smtClean="0">
                <a:solidFill>
                  <a:srgbClr val="009900"/>
                </a:solidFill>
              </a:rPr>
              <a:t>    - </a:t>
            </a:r>
            <a:r>
              <a:rPr lang="zh-CN" altLang="en-US" sz="2000" kern="0" dirty="0" smtClean="0">
                <a:solidFill>
                  <a:srgbClr val="009900"/>
                </a:solidFill>
              </a:rPr>
              <a:t>对颜色高度敏感</a:t>
            </a:r>
            <a:r>
              <a:rPr lang="en-US" altLang="zh-CN" sz="2000" kern="0" dirty="0" smtClean="0">
                <a:solidFill>
                  <a:srgbClr val="009900"/>
                </a:solidFill>
              </a:rPr>
              <a:t/>
            </a:r>
            <a:br>
              <a:rPr lang="en-US" altLang="zh-CN" sz="2000" kern="0" dirty="0" smtClean="0">
                <a:solidFill>
                  <a:srgbClr val="009900"/>
                </a:solidFill>
              </a:rPr>
            </a:br>
            <a:r>
              <a:rPr lang="en-US" altLang="zh-CN" sz="2000" kern="0" dirty="0" smtClean="0">
                <a:solidFill>
                  <a:srgbClr val="009900"/>
                </a:solidFill>
              </a:rPr>
              <a:t>    - </a:t>
            </a:r>
            <a:r>
              <a:rPr lang="zh-CN" altLang="en-US" sz="2000" kern="0" dirty="0" smtClean="0">
                <a:solidFill>
                  <a:srgbClr val="009900"/>
                </a:solidFill>
              </a:rPr>
              <a:t>负责亮视觉</a:t>
            </a:r>
            <a:r>
              <a:rPr lang="en-US" altLang="zh-CN" sz="2000" kern="0" dirty="0" smtClean="0">
                <a:solidFill>
                  <a:srgbClr val="009900"/>
                </a:solidFill>
              </a:rPr>
              <a:t/>
            </a:r>
            <a:br>
              <a:rPr lang="en-US" altLang="zh-CN" sz="2000" kern="0" dirty="0" smtClean="0">
                <a:solidFill>
                  <a:srgbClr val="009900"/>
                </a:solidFill>
              </a:rPr>
            </a:br>
            <a:r>
              <a:rPr lang="en-US" altLang="zh-CN" sz="2000" kern="0" dirty="0" smtClean="0">
                <a:solidFill>
                  <a:srgbClr val="009900"/>
                </a:solidFill>
              </a:rPr>
              <a:t>    - </a:t>
            </a:r>
            <a:r>
              <a:rPr lang="zh-CN" altLang="en-US" sz="2000" kern="0" dirty="0" smtClean="0">
                <a:solidFill>
                  <a:srgbClr val="009900"/>
                </a:solidFill>
              </a:rPr>
              <a:t>感兴趣的物体落在中央凹</a:t>
            </a:r>
            <a:r>
              <a:rPr lang="en-US" altLang="zh-CN" sz="2000" kern="0" dirty="0" smtClean="0">
                <a:solidFill>
                  <a:srgbClr val="009900"/>
                </a:solidFill>
              </a:rPr>
              <a:t>(fovea)</a:t>
            </a:r>
          </a:p>
          <a:p>
            <a:endParaRPr lang="en-US" altLang="zh-CN" sz="2400" kern="0" dirty="0">
              <a:solidFill>
                <a:srgbClr val="000099"/>
              </a:solidFill>
            </a:endParaRPr>
          </a:p>
          <a:p>
            <a:r>
              <a:rPr lang="zh-CN" altLang="en-US" sz="2400" kern="0" dirty="0" smtClean="0">
                <a:solidFill>
                  <a:srgbClr val="000099"/>
                </a:solidFill>
              </a:rPr>
              <a:t>杆状体</a:t>
            </a:r>
            <a:r>
              <a:rPr lang="en-US" altLang="zh-CN" sz="2400" kern="0" dirty="0" smtClean="0">
                <a:solidFill>
                  <a:srgbClr val="000099"/>
                </a:solidFill>
              </a:rPr>
              <a:t>(rods)</a:t>
            </a:r>
            <a:br>
              <a:rPr lang="en-US" altLang="zh-CN" sz="2400" kern="0" dirty="0" smtClean="0">
                <a:solidFill>
                  <a:srgbClr val="000099"/>
                </a:solidFill>
              </a:rPr>
            </a:br>
            <a:r>
              <a:rPr lang="en-US" altLang="zh-CN" sz="2000" kern="0" dirty="0" smtClean="0">
                <a:solidFill>
                  <a:srgbClr val="009900"/>
                </a:solidFill>
              </a:rPr>
              <a:t>   - 7500~15000</a:t>
            </a:r>
            <a:r>
              <a:rPr lang="zh-CN" altLang="en-US" sz="2000" kern="0" dirty="0" smtClean="0">
                <a:solidFill>
                  <a:srgbClr val="009900"/>
                </a:solidFill>
              </a:rPr>
              <a:t>万个</a:t>
            </a:r>
            <a:r>
              <a:rPr lang="en-US" altLang="zh-CN" sz="2000" kern="0" dirty="0" smtClean="0">
                <a:solidFill>
                  <a:srgbClr val="009900"/>
                </a:solidFill>
              </a:rPr>
              <a:t/>
            </a:r>
            <a:br>
              <a:rPr lang="en-US" altLang="zh-CN" sz="2000" kern="0" dirty="0" smtClean="0">
                <a:solidFill>
                  <a:srgbClr val="009900"/>
                </a:solidFill>
              </a:rPr>
            </a:br>
            <a:r>
              <a:rPr lang="en-US" altLang="zh-CN" sz="2000" kern="0" dirty="0" smtClean="0">
                <a:solidFill>
                  <a:srgbClr val="009900"/>
                </a:solidFill>
              </a:rPr>
              <a:t>   - </a:t>
            </a:r>
            <a:r>
              <a:rPr lang="zh-CN" altLang="en-US" sz="2000" kern="0" dirty="0" smtClean="0">
                <a:solidFill>
                  <a:srgbClr val="009900"/>
                </a:solidFill>
              </a:rPr>
              <a:t>没有彩色感觉</a:t>
            </a:r>
            <a:r>
              <a:rPr lang="en-US" altLang="zh-CN" sz="2000" kern="0" dirty="0" smtClean="0">
                <a:solidFill>
                  <a:srgbClr val="009900"/>
                </a:solidFill>
              </a:rPr>
              <a:t/>
            </a:r>
            <a:br>
              <a:rPr lang="en-US" altLang="zh-CN" sz="2000" kern="0" dirty="0" smtClean="0">
                <a:solidFill>
                  <a:srgbClr val="009900"/>
                </a:solidFill>
              </a:rPr>
            </a:br>
            <a:r>
              <a:rPr lang="en-US" altLang="zh-CN" sz="2000" kern="0" dirty="0" smtClean="0">
                <a:solidFill>
                  <a:srgbClr val="009900"/>
                </a:solidFill>
              </a:rPr>
              <a:t>   - </a:t>
            </a:r>
            <a:r>
              <a:rPr lang="zh-CN" altLang="en-US" sz="2000" kern="0" dirty="0" smtClean="0">
                <a:solidFill>
                  <a:srgbClr val="009900"/>
                </a:solidFill>
              </a:rPr>
              <a:t>负责暗视觉</a:t>
            </a:r>
            <a:r>
              <a:rPr lang="en-US" altLang="zh-CN" sz="2000" kern="0" dirty="0" smtClean="0">
                <a:solidFill>
                  <a:srgbClr val="009900"/>
                </a:solidFill>
              </a:rPr>
              <a:t>/</a:t>
            </a:r>
            <a:r>
              <a:rPr lang="zh-CN" altLang="en-US" sz="2000" kern="0" dirty="0" smtClean="0">
                <a:solidFill>
                  <a:srgbClr val="009900"/>
                </a:solidFill>
              </a:rPr>
              <a:t>微光视觉</a:t>
            </a:r>
            <a:endParaRPr lang="en-US" altLang="zh-CN" sz="2000" kern="0" dirty="0">
              <a:solidFill>
                <a:srgbClr val="009900"/>
              </a:solidFill>
            </a:endParaRPr>
          </a:p>
        </p:txBody>
      </p:sp>
    </p:spTree>
    <p:extLst>
      <p:ext uri="{BB962C8B-B14F-4D97-AF65-F5344CB8AC3E}">
        <p14:creationId xmlns:p14="http://schemas.microsoft.com/office/powerpoint/2010/main" val="4289911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257" y="2383069"/>
            <a:ext cx="5988403" cy="333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953" y="5061351"/>
            <a:ext cx="91281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kern="0" dirty="0" smtClean="0"/>
              <a:t>视网膜中锥状体和杆状体的分布</a:t>
            </a:r>
            <a:endParaRPr lang="zh-CN" altLang="en-US" sz="2600" kern="0" dirty="0"/>
          </a:p>
        </p:txBody>
      </p:sp>
    </p:spTree>
    <p:extLst>
      <p:ext uri="{BB962C8B-B14F-4D97-AF65-F5344CB8AC3E}">
        <p14:creationId xmlns:p14="http://schemas.microsoft.com/office/powerpoint/2010/main" val="34569188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532" y="2471769"/>
            <a:ext cx="7756935" cy="165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kern="0" dirty="0" smtClean="0"/>
              <a:t>眼睛中图像的形成</a:t>
            </a:r>
            <a:endParaRPr lang="zh-CN" altLang="en-US" sz="2600" kern="0" dirty="0"/>
          </a:p>
        </p:txBody>
      </p:sp>
      <p:sp>
        <p:nvSpPr>
          <p:cNvPr id="4" name="内容占位符 2"/>
          <p:cNvSpPr txBox="1">
            <a:spLocks/>
          </p:cNvSpPr>
          <p:nvPr/>
        </p:nvSpPr>
        <p:spPr>
          <a:xfrm>
            <a:off x="199748" y="1236215"/>
            <a:ext cx="8360616"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zh-CN" altLang="en-US" sz="2400" kern="0" dirty="0" smtClean="0">
                <a:solidFill>
                  <a:srgbClr val="000099"/>
                </a:solidFill>
              </a:rPr>
              <a:t>焦距： </a:t>
            </a:r>
            <a:r>
              <a:rPr lang="en-US" altLang="zh-CN" sz="2400" kern="0" dirty="0" smtClean="0">
                <a:solidFill>
                  <a:srgbClr val="000099"/>
                </a:solidFill>
              </a:rPr>
              <a:t>14~17mm</a:t>
            </a:r>
            <a:endParaRPr lang="en-US" altLang="zh-CN" sz="2400" kern="0" dirty="0" smtClean="0">
              <a:solidFill>
                <a:srgbClr val="009900"/>
              </a:solidFill>
            </a:endParaRPr>
          </a:p>
          <a:p>
            <a:endParaRPr lang="en-US" altLang="zh-CN" sz="2400" kern="0" dirty="0">
              <a:solidFill>
                <a:srgbClr val="009900"/>
              </a:solidFill>
            </a:endParaRPr>
          </a:p>
        </p:txBody>
      </p:sp>
    </p:spTree>
    <p:extLst>
      <p:ext uri="{BB962C8B-B14F-4D97-AF65-F5344CB8AC3E}">
        <p14:creationId xmlns:p14="http://schemas.microsoft.com/office/powerpoint/2010/main" val="35749734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979" y="1222330"/>
            <a:ext cx="2735262" cy="305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703" y="2748711"/>
            <a:ext cx="1065212" cy="121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kern="0" dirty="0" smtClean="0"/>
              <a:t>主观亮度与实际光强的关系</a:t>
            </a:r>
            <a:endParaRPr lang="zh-CN" altLang="en-US" sz="2600" kern="0" dirty="0"/>
          </a:p>
        </p:txBody>
      </p:sp>
      <p:sp>
        <p:nvSpPr>
          <p:cNvPr id="5" name="内容占位符 2"/>
          <p:cNvSpPr txBox="1">
            <a:spLocks/>
          </p:cNvSpPr>
          <p:nvPr/>
        </p:nvSpPr>
        <p:spPr>
          <a:xfrm>
            <a:off x="457200" y="1600200"/>
            <a:ext cx="4043779"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zh-CN" altLang="en-US" sz="2400" kern="0" dirty="0" smtClean="0">
                <a:solidFill>
                  <a:srgbClr val="000099"/>
                </a:solidFill>
              </a:rPr>
              <a:t>主观亮度是光强的对数函数</a:t>
            </a:r>
            <a:endParaRPr lang="en-US" altLang="zh-CN" sz="2400" kern="0" dirty="0" smtClean="0">
              <a:solidFill>
                <a:srgbClr val="000099"/>
              </a:solidFill>
            </a:endParaRPr>
          </a:p>
          <a:p>
            <a:endParaRPr lang="en-US" altLang="zh-CN" sz="2400" kern="0" dirty="0" smtClean="0">
              <a:solidFill>
                <a:srgbClr val="000099"/>
              </a:solidFill>
            </a:endParaRPr>
          </a:p>
          <a:p>
            <a:endParaRPr lang="en-US" altLang="zh-CN" sz="2400" kern="0" dirty="0" smtClean="0">
              <a:solidFill>
                <a:srgbClr val="000099"/>
              </a:solidFill>
            </a:endParaRPr>
          </a:p>
          <a:p>
            <a:r>
              <a:rPr lang="zh-CN" altLang="en-US" sz="2400" kern="0" dirty="0" smtClean="0">
                <a:solidFill>
                  <a:srgbClr val="000099"/>
                </a:solidFill>
              </a:rPr>
              <a:t>人眼在暗视觉</a:t>
            </a:r>
            <a:r>
              <a:rPr lang="en-US" altLang="zh-CN" sz="2400" kern="0" dirty="0" smtClean="0">
                <a:solidFill>
                  <a:srgbClr val="000099"/>
                </a:solidFill>
              </a:rPr>
              <a:t>(scotopic)</a:t>
            </a:r>
            <a:r>
              <a:rPr lang="zh-CN" altLang="en-US" sz="2400" kern="0" dirty="0" smtClean="0">
                <a:solidFill>
                  <a:srgbClr val="000099"/>
                </a:solidFill>
              </a:rPr>
              <a:t>条件下的敏感度低于亮视觉</a:t>
            </a:r>
            <a:r>
              <a:rPr lang="en-US" altLang="zh-CN" sz="2400" kern="0" dirty="0" smtClean="0">
                <a:solidFill>
                  <a:srgbClr val="000099"/>
                </a:solidFill>
              </a:rPr>
              <a:t>(</a:t>
            </a:r>
            <a:r>
              <a:rPr lang="en-US" altLang="zh-CN" sz="2400" kern="0" dirty="0" err="1" smtClean="0">
                <a:solidFill>
                  <a:srgbClr val="000099"/>
                </a:solidFill>
              </a:rPr>
              <a:t>photopic</a:t>
            </a:r>
            <a:r>
              <a:rPr lang="en-US" altLang="zh-CN" sz="2400" kern="0" dirty="0" smtClean="0">
                <a:solidFill>
                  <a:srgbClr val="000099"/>
                </a:solidFill>
              </a:rPr>
              <a:t>)</a:t>
            </a:r>
            <a:r>
              <a:rPr lang="zh-CN" altLang="en-US" sz="2400" kern="0" dirty="0" smtClean="0">
                <a:solidFill>
                  <a:srgbClr val="000099"/>
                </a:solidFill>
              </a:rPr>
              <a:t>条件下的敏感度</a:t>
            </a:r>
            <a:endParaRPr lang="zh-CN" altLang="en-US" sz="2400" kern="0" dirty="0">
              <a:solidFill>
                <a:srgbClr val="000099"/>
              </a:solidFill>
            </a:endParaRPr>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4606" y="4455481"/>
            <a:ext cx="2161635" cy="175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8703" y="5331009"/>
            <a:ext cx="1122363"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66728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275" y="1893888"/>
            <a:ext cx="3024188" cy="341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563" y="1900238"/>
            <a:ext cx="10160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kern="0" dirty="0" smtClean="0"/>
              <a:t>人眼的马赫带效应</a:t>
            </a:r>
            <a:endParaRPr lang="zh-CN" altLang="en-US" sz="2600" kern="0" dirty="0"/>
          </a:p>
        </p:txBody>
      </p:sp>
    </p:spTree>
    <p:extLst>
      <p:ext uri="{BB962C8B-B14F-4D97-AF65-F5344CB8AC3E}">
        <p14:creationId xmlns:p14="http://schemas.microsoft.com/office/powerpoint/2010/main" val="9578145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1927225"/>
            <a:ext cx="4494213" cy="217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kern="0" dirty="0" smtClean="0"/>
              <a:t>人眼的同时对比效应</a:t>
            </a:r>
            <a:endParaRPr lang="zh-CN" altLang="en-US" sz="2600" kern="0" dirty="0"/>
          </a:p>
        </p:txBody>
      </p:sp>
    </p:spTree>
    <p:extLst>
      <p:ext uri="{BB962C8B-B14F-4D97-AF65-F5344CB8AC3E}">
        <p14:creationId xmlns:p14="http://schemas.microsoft.com/office/powerpoint/2010/main" val="5928806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663" y="1792288"/>
            <a:ext cx="4999037"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kern="0" dirty="0" smtClean="0"/>
              <a:t>人眼的视错觉 </a:t>
            </a:r>
            <a:r>
              <a:rPr lang="en-US" altLang="zh-CN" sz="2600" kern="0" dirty="0" smtClean="0"/>
              <a:t>(</a:t>
            </a:r>
            <a:r>
              <a:rPr lang="zh-CN" altLang="en-US" sz="2600" kern="0" dirty="0" smtClean="0"/>
              <a:t>感知组织 </a:t>
            </a:r>
            <a:r>
              <a:rPr lang="en-US" altLang="zh-CN" sz="2600" kern="0" dirty="0" smtClean="0"/>
              <a:t>Perceptual Organization)</a:t>
            </a:r>
            <a:endParaRPr lang="zh-CN" altLang="en-US" sz="2600" kern="0" dirty="0"/>
          </a:p>
        </p:txBody>
      </p:sp>
    </p:spTree>
    <p:extLst>
      <p:ext uri="{BB962C8B-B14F-4D97-AF65-F5344CB8AC3E}">
        <p14:creationId xmlns:p14="http://schemas.microsoft.com/office/powerpoint/2010/main" val="10566083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E1F7373-823E-4CA1-A405-CD177EA3096F}" type="slidenum">
              <a:rPr lang="en-US" smtClean="0"/>
              <a:pPr>
                <a:defRPr/>
              </a:pPr>
              <a:t>47</a:t>
            </a:fld>
            <a:endParaRPr lang="en-US"/>
          </a:p>
        </p:txBody>
      </p:sp>
      <p:pic>
        <p:nvPicPr>
          <p:cNvPr id="3" name="图片 2"/>
          <p:cNvPicPr>
            <a:picLocks noChangeAspect="1"/>
          </p:cNvPicPr>
          <p:nvPr/>
        </p:nvPicPr>
        <p:blipFill>
          <a:blip r:embed="rId2"/>
          <a:stretch>
            <a:fillRect/>
          </a:stretch>
        </p:blipFill>
        <p:spPr>
          <a:xfrm>
            <a:off x="2438769" y="1396496"/>
            <a:ext cx="3059100" cy="1206400"/>
          </a:xfrm>
          <a:prstGeom prst="rect">
            <a:avLst/>
          </a:prstGeom>
        </p:spPr>
      </p:pic>
      <p:pic>
        <p:nvPicPr>
          <p:cNvPr id="4" name="图片 3"/>
          <p:cNvPicPr>
            <a:picLocks noChangeAspect="1"/>
          </p:cNvPicPr>
          <p:nvPr/>
        </p:nvPicPr>
        <p:blipFill>
          <a:blip r:embed="rId3"/>
          <a:stretch>
            <a:fillRect/>
          </a:stretch>
        </p:blipFill>
        <p:spPr>
          <a:xfrm>
            <a:off x="2596805" y="3009331"/>
            <a:ext cx="6108158" cy="1536036"/>
          </a:xfrm>
          <a:prstGeom prst="rect">
            <a:avLst/>
          </a:prstGeom>
        </p:spPr>
      </p:pic>
      <p:sp>
        <p:nvSpPr>
          <p:cNvPr id="5" name="标题 1"/>
          <p:cNvSpPr txBox="1">
            <a:spLocks/>
          </p:cNvSpPr>
          <p:nvPr/>
        </p:nvSpPr>
        <p:spPr>
          <a:xfrm>
            <a:off x="457200" y="556578"/>
            <a:ext cx="8229600" cy="548322"/>
          </a:xfrm>
          <a:prstGeom prst="rect">
            <a:avLst/>
          </a:prstGeom>
        </p:spPr>
        <p:txBody>
          <a:bodyPr/>
          <a:lstStyle>
            <a:lvl1pPr algn="ctr" rtl="0" eaLnBrk="0" fontAlgn="base" hangingPunct="0">
              <a:spcBef>
                <a:spcPct val="0"/>
              </a:spcBef>
              <a:spcAft>
                <a:spcPct val="0"/>
              </a:spcAft>
              <a:defRPr sz="4400">
                <a:solidFill>
                  <a:srgbClr val="CC3300"/>
                </a:solidFill>
                <a:latin typeface="+mj-lt"/>
                <a:ea typeface="+mj-ea"/>
                <a:cs typeface="+mj-cs"/>
              </a:defRPr>
            </a:lvl1pPr>
            <a:lvl2pPr algn="ctr" rtl="0" eaLnBrk="0" fontAlgn="base" hangingPunct="0">
              <a:spcBef>
                <a:spcPct val="0"/>
              </a:spcBef>
              <a:spcAft>
                <a:spcPct val="0"/>
              </a:spcAft>
              <a:defRPr sz="4400">
                <a:solidFill>
                  <a:srgbClr val="CC3300"/>
                </a:solidFill>
                <a:latin typeface="Arial" charset="0"/>
              </a:defRPr>
            </a:lvl2pPr>
            <a:lvl3pPr algn="ctr" rtl="0" eaLnBrk="0" fontAlgn="base" hangingPunct="0">
              <a:spcBef>
                <a:spcPct val="0"/>
              </a:spcBef>
              <a:spcAft>
                <a:spcPct val="0"/>
              </a:spcAft>
              <a:defRPr sz="4400">
                <a:solidFill>
                  <a:srgbClr val="CC3300"/>
                </a:solidFill>
                <a:latin typeface="Arial" charset="0"/>
              </a:defRPr>
            </a:lvl3pPr>
            <a:lvl4pPr algn="ctr" rtl="0" eaLnBrk="0" fontAlgn="base" hangingPunct="0">
              <a:spcBef>
                <a:spcPct val="0"/>
              </a:spcBef>
              <a:spcAft>
                <a:spcPct val="0"/>
              </a:spcAft>
              <a:defRPr sz="4400">
                <a:solidFill>
                  <a:srgbClr val="CC3300"/>
                </a:solidFill>
                <a:latin typeface="Arial" charset="0"/>
              </a:defRPr>
            </a:lvl4pPr>
            <a:lvl5pPr algn="ctr" rtl="0" eaLnBrk="0" fontAlgn="base" hangingPunct="0">
              <a:spcBef>
                <a:spcPct val="0"/>
              </a:spcBef>
              <a:spcAft>
                <a:spcPct val="0"/>
              </a:spcAft>
              <a:defRPr sz="4400">
                <a:solidFill>
                  <a:srgbClr val="CC3300"/>
                </a:solidFill>
                <a:latin typeface="Arial" charset="0"/>
              </a:defRPr>
            </a:lvl5pPr>
            <a:lvl6pPr marL="457200" algn="ctr" rtl="0" fontAlgn="base">
              <a:spcBef>
                <a:spcPct val="0"/>
              </a:spcBef>
              <a:spcAft>
                <a:spcPct val="0"/>
              </a:spcAft>
              <a:defRPr sz="4400">
                <a:solidFill>
                  <a:srgbClr val="CC3300"/>
                </a:solidFill>
                <a:latin typeface="Arial" charset="0"/>
              </a:defRPr>
            </a:lvl6pPr>
            <a:lvl7pPr marL="914400" algn="ctr" rtl="0" fontAlgn="base">
              <a:spcBef>
                <a:spcPct val="0"/>
              </a:spcBef>
              <a:spcAft>
                <a:spcPct val="0"/>
              </a:spcAft>
              <a:defRPr sz="4400">
                <a:solidFill>
                  <a:srgbClr val="CC3300"/>
                </a:solidFill>
                <a:latin typeface="Arial" charset="0"/>
              </a:defRPr>
            </a:lvl7pPr>
            <a:lvl8pPr marL="1371600" algn="ctr" rtl="0" fontAlgn="base">
              <a:spcBef>
                <a:spcPct val="0"/>
              </a:spcBef>
              <a:spcAft>
                <a:spcPct val="0"/>
              </a:spcAft>
              <a:defRPr sz="4400">
                <a:solidFill>
                  <a:srgbClr val="CC3300"/>
                </a:solidFill>
                <a:latin typeface="Arial" charset="0"/>
              </a:defRPr>
            </a:lvl8pPr>
            <a:lvl9pPr marL="1828800" algn="ctr" rtl="0" fontAlgn="base">
              <a:spcBef>
                <a:spcPct val="0"/>
              </a:spcBef>
              <a:spcAft>
                <a:spcPct val="0"/>
              </a:spcAft>
              <a:defRPr sz="4400">
                <a:solidFill>
                  <a:srgbClr val="CC3300"/>
                </a:solidFill>
                <a:latin typeface="Arial" charset="0"/>
              </a:defRPr>
            </a:lvl9pPr>
          </a:lstStyle>
          <a:p>
            <a:r>
              <a:rPr lang="zh-CN" altLang="en-US" sz="2600" kern="0" dirty="0" smtClean="0"/>
              <a:t>参考文献</a:t>
            </a:r>
            <a:endParaRPr lang="zh-CN" altLang="en-US" sz="2600" kern="0" dirty="0"/>
          </a:p>
        </p:txBody>
      </p:sp>
    </p:spTree>
    <p:extLst>
      <p:ext uri="{BB962C8B-B14F-4D97-AF65-F5344CB8AC3E}">
        <p14:creationId xmlns:p14="http://schemas.microsoft.com/office/powerpoint/2010/main" val="692413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B5D21F4E-5DE0-4FE7-BD8B-D37AFCFDC3D3}" type="slidenum">
              <a:rPr lang="en-US"/>
              <a:pPr/>
              <a:t>48</a:t>
            </a:fld>
            <a:endParaRPr lang="en-US"/>
          </a:p>
        </p:txBody>
      </p:sp>
      <p:sp>
        <p:nvSpPr>
          <p:cNvPr id="438274" name="Rectangle 2"/>
          <p:cNvSpPr>
            <a:spLocks noGrp="1" noChangeArrowheads="1"/>
          </p:cNvSpPr>
          <p:nvPr>
            <p:ph type="title"/>
          </p:nvPr>
        </p:nvSpPr>
        <p:spPr>
          <a:xfrm>
            <a:off x="432033" y="533998"/>
            <a:ext cx="8229600" cy="606905"/>
          </a:xfrm>
          <a:noFill/>
          <a:ln/>
        </p:spPr>
        <p:txBody>
          <a:bodyPr/>
          <a:lstStyle/>
          <a:p>
            <a:r>
              <a:rPr lang="zh-CN" altLang="en-US" dirty="0" smtClean="0"/>
              <a:t>生成图像的电磁波谱</a:t>
            </a:r>
            <a:endParaRPr lang="en-US" dirty="0"/>
          </a:p>
        </p:txBody>
      </p:sp>
      <p:sp>
        <p:nvSpPr>
          <p:cNvPr id="438275" name="Rectangle 3"/>
          <p:cNvSpPr>
            <a:spLocks noGrp="1" noChangeArrowheads="1"/>
          </p:cNvSpPr>
          <p:nvPr>
            <p:ph type="body" idx="1"/>
          </p:nvPr>
        </p:nvSpPr>
        <p:spPr>
          <a:xfrm>
            <a:off x="457200" y="1238250"/>
            <a:ext cx="4743450" cy="4525963"/>
          </a:xfrm>
          <a:noFill/>
          <a:ln/>
        </p:spPr>
        <p:txBody>
          <a:bodyPr/>
          <a:lstStyle/>
          <a:p>
            <a:r>
              <a:rPr lang="zh-CN" altLang="en-US" sz="2400" dirty="0" smtClean="0">
                <a:solidFill>
                  <a:srgbClr val="000099"/>
                </a:solidFill>
              </a:rPr>
              <a:t>光子能量的普朗克定律：</a:t>
            </a:r>
            <a:endParaRPr lang="en-US" altLang="zh-CN" sz="2400" dirty="0" smtClean="0">
              <a:solidFill>
                <a:srgbClr val="000099"/>
              </a:solidFill>
            </a:endParaRPr>
          </a:p>
          <a:p>
            <a:pPr marL="0" indent="0">
              <a:buNone/>
            </a:pPr>
            <a:r>
              <a:rPr lang="en-US" sz="2000" dirty="0">
                <a:solidFill>
                  <a:srgbClr val="000099"/>
                </a:solidFill>
              </a:rPr>
              <a:t/>
            </a:r>
            <a:br>
              <a:rPr lang="en-US" sz="2000" dirty="0">
                <a:solidFill>
                  <a:srgbClr val="000099"/>
                </a:solidFill>
              </a:rPr>
            </a:br>
            <a:endParaRPr lang="en-US" sz="2000" dirty="0">
              <a:solidFill>
                <a:srgbClr val="000099"/>
              </a:solidFill>
            </a:endParaRPr>
          </a:p>
          <a:p>
            <a:pPr>
              <a:buFontTx/>
              <a:buNone/>
            </a:pPr>
            <a:r>
              <a:rPr lang="en-US" dirty="0">
                <a:solidFill>
                  <a:srgbClr val="000099"/>
                </a:solidFill>
              </a:rPr>
              <a:t/>
            </a:r>
            <a:br>
              <a:rPr lang="en-US" dirty="0">
                <a:solidFill>
                  <a:srgbClr val="000099"/>
                </a:solidFill>
              </a:rPr>
            </a:br>
            <a:endParaRPr lang="en-US" dirty="0">
              <a:solidFill>
                <a:srgbClr val="000099"/>
              </a:solidFill>
            </a:endParaRPr>
          </a:p>
          <a:p>
            <a:endParaRPr lang="en-US" dirty="0">
              <a:solidFill>
                <a:srgbClr val="000099"/>
              </a:solidFill>
            </a:endParaRPr>
          </a:p>
          <a:p>
            <a:endParaRPr lang="en-US" dirty="0"/>
          </a:p>
          <a:p>
            <a:endParaRPr lang="en-US" dirty="0"/>
          </a:p>
          <a:p>
            <a:endParaRPr lang="en-US" altLang="zh-CN" sz="2400" u="sng" dirty="0" smtClean="0">
              <a:solidFill>
                <a:srgbClr val="000099"/>
              </a:solidFill>
            </a:endParaRPr>
          </a:p>
          <a:p>
            <a:r>
              <a:rPr lang="zh-CN" altLang="en-US" sz="2400" u="sng" dirty="0" smtClean="0">
                <a:solidFill>
                  <a:srgbClr val="000099"/>
                </a:solidFill>
              </a:rPr>
              <a:t>光波长越短光子能量越高。</a:t>
            </a:r>
            <a:r>
              <a:rPr lang="en-US" sz="2400" u="sng" dirty="0" smtClean="0">
                <a:solidFill>
                  <a:srgbClr val="000099"/>
                </a:solidFill>
              </a:rPr>
              <a:t> </a:t>
            </a:r>
            <a:endParaRPr lang="en-US" sz="2400" u="sng" dirty="0">
              <a:solidFill>
                <a:srgbClr val="000099"/>
              </a:solidFill>
            </a:endParaRPr>
          </a:p>
        </p:txBody>
      </p:sp>
      <p:graphicFrame>
        <p:nvGraphicFramePr>
          <p:cNvPr id="438276" name="Object 4"/>
          <p:cNvGraphicFramePr>
            <a:graphicFrameLocks noChangeAspect="1"/>
          </p:cNvGraphicFramePr>
          <p:nvPr/>
        </p:nvGraphicFramePr>
        <p:xfrm>
          <a:off x="1273175" y="1755775"/>
          <a:ext cx="1739900" cy="830263"/>
        </p:xfrm>
        <a:graphic>
          <a:graphicData uri="http://schemas.openxmlformats.org/presentationml/2006/ole">
            <mc:AlternateContent xmlns:mc="http://schemas.openxmlformats.org/markup-compatibility/2006">
              <mc:Choice xmlns:v="urn:schemas-microsoft-com:vml" Requires="v">
                <p:oleObj spid="_x0000_s5138" name="Equation" r:id="rId4" imgW="825480" imgH="393480" progId="Equation.DSMT4">
                  <p:embed/>
                </p:oleObj>
              </mc:Choice>
              <mc:Fallback>
                <p:oleObj name="Equation" r:id="rId4" imgW="82548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175" y="1755775"/>
                        <a:ext cx="1739900"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8277" name="Rectangle 5"/>
          <p:cNvSpPr>
            <a:spLocks noChangeArrowheads="1"/>
          </p:cNvSpPr>
          <p:nvPr/>
        </p:nvSpPr>
        <p:spPr bwMode="auto">
          <a:xfrm>
            <a:off x="1190625" y="3267075"/>
            <a:ext cx="37528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i="1" dirty="0"/>
              <a:t>h</a:t>
            </a:r>
            <a:r>
              <a:rPr lang="en-US" dirty="0"/>
              <a:t>: </a:t>
            </a:r>
            <a:r>
              <a:rPr lang="zh-CN" altLang="en-US" dirty="0" smtClean="0"/>
              <a:t>普朗克常数</a:t>
            </a:r>
            <a:r>
              <a:rPr lang="en-US" dirty="0" smtClean="0"/>
              <a:t>; </a:t>
            </a:r>
            <a:r>
              <a:rPr lang="en-US" dirty="0"/>
              <a:t>6.626</a:t>
            </a:r>
            <a:r>
              <a:rPr lang="en-US" dirty="0">
                <a:sym typeface="Symbol" pitchFamily="18" charset="2"/>
              </a:rPr>
              <a:t>10</a:t>
            </a:r>
            <a:r>
              <a:rPr lang="en-US" baseline="30000" dirty="0">
                <a:sym typeface="Symbol" pitchFamily="18" charset="2"/>
              </a:rPr>
              <a:t>-34</a:t>
            </a:r>
            <a:r>
              <a:rPr lang="en-US" dirty="0">
                <a:sym typeface="Symbol" pitchFamily="18" charset="2"/>
              </a:rPr>
              <a:t>J</a:t>
            </a:r>
            <a:r>
              <a:rPr lang="en-US" dirty="0">
                <a:cs typeface="Arial" pitchFamily="34" charset="0"/>
                <a:sym typeface="Symbol" pitchFamily="18" charset="2"/>
              </a:rPr>
              <a:t>·s</a:t>
            </a:r>
            <a:r>
              <a:rPr lang="en-US" dirty="0"/>
              <a:t/>
            </a:r>
            <a:br>
              <a:rPr lang="en-US" dirty="0"/>
            </a:br>
            <a:r>
              <a:rPr lang="en-US" i="1" dirty="0"/>
              <a:t>v</a:t>
            </a:r>
            <a:r>
              <a:rPr lang="en-US" dirty="0"/>
              <a:t>: </a:t>
            </a:r>
            <a:r>
              <a:rPr lang="zh-CN" altLang="en-US" dirty="0" smtClean="0"/>
              <a:t>光频率</a:t>
            </a:r>
            <a:r>
              <a:rPr lang="en-US" dirty="0" smtClean="0"/>
              <a:t>; </a:t>
            </a:r>
            <a:r>
              <a:rPr lang="en-US" dirty="0"/>
              <a:t/>
            </a:r>
            <a:br>
              <a:rPr lang="en-US" dirty="0"/>
            </a:br>
            <a:r>
              <a:rPr lang="en-US" i="1" dirty="0">
                <a:sym typeface="Symbol" pitchFamily="18" charset="2"/>
              </a:rPr>
              <a:t></a:t>
            </a:r>
            <a:r>
              <a:rPr lang="en-US" dirty="0">
                <a:sym typeface="Symbol" pitchFamily="18" charset="2"/>
              </a:rPr>
              <a:t>: </a:t>
            </a:r>
            <a:r>
              <a:rPr lang="zh-CN" altLang="en-US" dirty="0" smtClean="0">
                <a:sym typeface="Symbol" pitchFamily="18" charset="2"/>
              </a:rPr>
              <a:t>光波长</a:t>
            </a:r>
            <a:endParaRPr lang="en-US" altLang="zh-CN" dirty="0" smtClean="0">
              <a:sym typeface="Symbol" pitchFamily="18" charset="2"/>
            </a:endParaRPr>
          </a:p>
          <a:p>
            <a:r>
              <a:rPr lang="en-US" i="1" dirty="0" smtClean="0">
                <a:sym typeface="Symbol" pitchFamily="18" charset="2"/>
              </a:rPr>
              <a:t>c</a:t>
            </a:r>
            <a:r>
              <a:rPr lang="en-US" dirty="0">
                <a:sym typeface="Symbol" pitchFamily="18" charset="2"/>
              </a:rPr>
              <a:t>: </a:t>
            </a:r>
            <a:r>
              <a:rPr lang="zh-CN" altLang="en-US" dirty="0" smtClean="0">
                <a:sym typeface="Symbol" pitchFamily="18" charset="2"/>
              </a:rPr>
              <a:t>光速</a:t>
            </a:r>
            <a:r>
              <a:rPr lang="en-US" dirty="0">
                <a:sym typeface="Symbol" pitchFamily="18" charset="2"/>
              </a:rPr>
              <a:t/>
            </a:r>
            <a:br>
              <a:rPr lang="en-US" dirty="0">
                <a:sym typeface="Symbol" pitchFamily="18" charset="2"/>
              </a:rPr>
            </a:br>
            <a:r>
              <a:rPr lang="en-US" dirty="0">
                <a:sym typeface="Symbol" pitchFamily="18" charset="2"/>
              </a:rPr>
              <a:t>    </a:t>
            </a:r>
            <a:r>
              <a:rPr lang="zh-CN" altLang="en-US" dirty="0" smtClean="0">
                <a:solidFill>
                  <a:srgbClr val="CC3300"/>
                </a:solidFill>
                <a:sym typeface="Symbol" pitchFamily="18" charset="2"/>
              </a:rPr>
              <a:t>光子能量</a:t>
            </a:r>
            <a:r>
              <a:rPr lang="en-US" dirty="0" smtClean="0">
                <a:solidFill>
                  <a:srgbClr val="CC3300"/>
                </a:solidFill>
                <a:sym typeface="Symbol" pitchFamily="18" charset="2"/>
              </a:rPr>
              <a:t> </a:t>
            </a:r>
            <a:r>
              <a:rPr lang="en-US" dirty="0">
                <a:solidFill>
                  <a:srgbClr val="CC3300"/>
                </a:solidFill>
                <a:sym typeface="Symbol" pitchFamily="18" charset="2"/>
              </a:rPr>
              <a:t>= </a:t>
            </a:r>
            <a:br>
              <a:rPr lang="en-US" dirty="0">
                <a:solidFill>
                  <a:srgbClr val="CC3300"/>
                </a:solidFill>
                <a:sym typeface="Symbol" pitchFamily="18" charset="2"/>
              </a:rPr>
            </a:br>
            <a:r>
              <a:rPr lang="en-US" dirty="0">
                <a:solidFill>
                  <a:srgbClr val="CC3300"/>
                </a:solidFill>
                <a:sym typeface="Symbol" pitchFamily="18" charset="2"/>
              </a:rPr>
              <a:t>    3.973 10</a:t>
            </a:r>
            <a:r>
              <a:rPr lang="en-US" baseline="30000" dirty="0">
                <a:solidFill>
                  <a:srgbClr val="CC3300"/>
                </a:solidFill>
                <a:sym typeface="Symbol" pitchFamily="18" charset="2"/>
              </a:rPr>
              <a:t>-19</a:t>
            </a:r>
            <a:r>
              <a:rPr lang="en-US" dirty="0">
                <a:solidFill>
                  <a:srgbClr val="CC3300"/>
                </a:solidFill>
                <a:sym typeface="Symbol" pitchFamily="18" charset="2"/>
              </a:rPr>
              <a:t>J at 500nm</a:t>
            </a:r>
          </a:p>
        </p:txBody>
      </p:sp>
      <p:pic>
        <p:nvPicPr>
          <p:cNvPr id="438278" name="Picture 6" descr="Electromagnetic-Spectr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53063" y="1381125"/>
            <a:ext cx="3036887"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93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9608B97C-D8CF-4567-8C21-60B4BAEF22BF}" type="slidenum">
              <a:rPr lang="en-US" smtClean="0"/>
              <a:pPr/>
              <a:t>49</a:t>
            </a:fld>
            <a:endParaRPr lang="en-US" dirty="0" smtClean="0"/>
          </a:p>
        </p:txBody>
      </p:sp>
      <p:sp>
        <p:nvSpPr>
          <p:cNvPr id="3076" name="Rectangle 3"/>
          <p:cNvSpPr>
            <a:spLocks noGrp="1" noChangeArrowheads="1"/>
          </p:cNvSpPr>
          <p:nvPr>
            <p:ph type="body" idx="1"/>
          </p:nvPr>
        </p:nvSpPr>
        <p:spPr bwMode="auto">
          <a:xfrm>
            <a:off x="2206968" y="1651664"/>
            <a:ext cx="5039405" cy="360452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ts val="4500"/>
              </a:lnSpc>
            </a:pPr>
            <a:r>
              <a:rPr lang="zh-CN" altLang="en-US" sz="2400" dirty="0" smtClean="0">
                <a:solidFill>
                  <a:schemeClr val="bg1">
                    <a:lumMod val="85000"/>
                  </a:schemeClr>
                </a:solidFill>
              </a:rPr>
              <a:t>什么是图像？</a:t>
            </a:r>
            <a:endParaRPr lang="en-US" altLang="zh-CN" sz="2400"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图像处理简介</a:t>
            </a:r>
            <a:endParaRPr lang="en-US" altLang="zh-CN"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课程内容概要</a:t>
            </a:r>
            <a:endParaRPr lang="en-US" altLang="zh-CN" dirty="0" smtClean="0">
              <a:solidFill>
                <a:schemeClr val="bg1">
                  <a:lumMod val="85000"/>
                </a:schemeClr>
              </a:solidFill>
            </a:endParaRPr>
          </a:p>
          <a:p>
            <a:pPr algn="just" eaLnBrk="1" hangingPunct="1">
              <a:lnSpc>
                <a:spcPts val="4500"/>
              </a:lnSpc>
            </a:pPr>
            <a:r>
              <a:rPr lang="zh-CN" altLang="en-US" sz="2400" dirty="0" smtClean="0">
                <a:solidFill>
                  <a:schemeClr val="bg1">
                    <a:lumMod val="85000"/>
                  </a:schemeClr>
                </a:solidFill>
              </a:rPr>
              <a:t>课程安排与要求</a:t>
            </a:r>
            <a:endParaRPr lang="en-US" altLang="zh-CN" sz="2400" dirty="0" smtClean="0">
              <a:solidFill>
                <a:schemeClr val="bg1">
                  <a:lumMod val="85000"/>
                </a:schemeClr>
              </a:solidFill>
            </a:endParaRPr>
          </a:p>
          <a:p>
            <a:pPr algn="just" eaLnBrk="1" hangingPunct="1">
              <a:lnSpc>
                <a:spcPts val="4500"/>
              </a:lnSpc>
            </a:pPr>
            <a:r>
              <a:rPr lang="zh-CN" altLang="en-US" dirty="0" smtClean="0">
                <a:solidFill>
                  <a:schemeClr val="bg1">
                    <a:lumMod val="85000"/>
                  </a:schemeClr>
                </a:solidFill>
              </a:rPr>
              <a:t>人类视觉机理</a:t>
            </a:r>
            <a:endParaRPr lang="en-US" altLang="zh-CN" dirty="0" smtClean="0">
              <a:solidFill>
                <a:schemeClr val="bg1">
                  <a:lumMod val="85000"/>
                </a:schemeClr>
              </a:solidFill>
            </a:endParaRPr>
          </a:p>
          <a:p>
            <a:pPr algn="just" eaLnBrk="1" hangingPunct="1">
              <a:lnSpc>
                <a:spcPts val="4500"/>
              </a:lnSpc>
            </a:pPr>
            <a:r>
              <a:rPr lang="zh-CN" altLang="en-US" dirty="0" smtClean="0"/>
              <a:t>一些与课程有关的重要实用信息</a:t>
            </a:r>
            <a:endParaRPr lang="en-US" dirty="0"/>
          </a:p>
        </p:txBody>
      </p:sp>
    </p:spTree>
    <p:extLst>
      <p:ext uri="{BB962C8B-B14F-4D97-AF65-F5344CB8AC3E}">
        <p14:creationId xmlns:p14="http://schemas.microsoft.com/office/powerpoint/2010/main" val="1489031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600" dirty="0" smtClean="0"/>
              <a:t>图像中包含哪些信息？</a:t>
            </a:r>
            <a:endParaRPr lang="zh-CN" altLang="en-US" sz="2600" dirty="0"/>
          </a:p>
        </p:txBody>
      </p:sp>
      <p:sp>
        <p:nvSpPr>
          <p:cNvPr id="3" name="内容占位符 2"/>
          <p:cNvSpPr>
            <a:spLocks noGrp="1"/>
          </p:cNvSpPr>
          <p:nvPr>
            <p:ph idx="1"/>
          </p:nvPr>
        </p:nvSpPr>
        <p:spPr/>
        <p:txBody>
          <a:bodyPr/>
          <a:lstStyle/>
          <a:p>
            <a:r>
              <a:rPr lang="zh-CN" altLang="en-US" dirty="0" smtClean="0"/>
              <a:t>？？</a:t>
            </a:r>
            <a:endParaRPr lang="en-US" altLang="zh-CN" dirty="0" smtClean="0"/>
          </a:p>
          <a:p>
            <a:endParaRPr lang="en-US" altLang="zh-CN" dirty="0"/>
          </a:p>
          <a:p>
            <a:r>
              <a:rPr lang="zh-CN" altLang="en-US" dirty="0" smtClean="0"/>
              <a:t>？？</a:t>
            </a:r>
            <a:endParaRPr lang="en-US" altLang="zh-CN" dirty="0" smtClean="0"/>
          </a:p>
          <a:p>
            <a:endParaRPr lang="en-US" altLang="zh-CN" dirty="0"/>
          </a:p>
          <a:p>
            <a:r>
              <a:rPr lang="zh-CN" altLang="en-US"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a:t>
            </a:fld>
            <a:endParaRPr lang="en-US"/>
          </a:p>
        </p:txBody>
      </p:sp>
    </p:spTree>
    <p:extLst>
      <p:ext uri="{BB962C8B-B14F-4D97-AF65-F5344CB8AC3E}">
        <p14:creationId xmlns:p14="http://schemas.microsoft.com/office/powerpoint/2010/main" val="17600330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BC8CC102-2158-466F-B528-B9437AE1B8E0}" type="slidenum">
              <a:rPr lang="en-US" smtClean="0"/>
              <a:pPr/>
              <a:t>50</a:t>
            </a:fld>
            <a:endParaRPr lang="en-US" smtClean="0"/>
          </a:p>
        </p:txBody>
      </p:sp>
      <p:sp>
        <p:nvSpPr>
          <p:cNvPr id="21507" name="Rectangle 2"/>
          <p:cNvSpPr>
            <a:spLocks noGrp="1" noChangeArrowheads="1"/>
          </p:cNvSpPr>
          <p:nvPr>
            <p:ph type="title"/>
          </p:nvPr>
        </p:nvSpPr>
        <p:spPr bwMode="auto">
          <a:xfrm>
            <a:off x="457200" y="619431"/>
            <a:ext cx="8229600" cy="485469"/>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2600" dirty="0" smtClean="0"/>
              <a:t>本领域的重要国际会议</a:t>
            </a:r>
            <a:endParaRPr lang="en-US" sz="2600" dirty="0" smtClean="0"/>
          </a:p>
        </p:txBody>
      </p:sp>
      <p:sp>
        <p:nvSpPr>
          <p:cNvPr id="21508" name="Rectangle 3"/>
          <p:cNvSpPr>
            <a:spLocks noGrp="1" noChangeArrowheads="1"/>
          </p:cNvSpPr>
          <p:nvPr>
            <p:ph type="body" idx="1"/>
          </p:nvPr>
        </p:nvSpPr>
        <p:spPr bwMode="auto">
          <a:xfrm>
            <a:off x="457200" y="1351063"/>
            <a:ext cx="8588477" cy="452596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2000" dirty="0">
                <a:hlinkClick r:id="rId3"/>
              </a:rPr>
              <a:t>http://</a:t>
            </a:r>
            <a:r>
              <a:rPr lang="en-US" altLang="zh-CN" sz="2000" dirty="0" smtClean="0">
                <a:hlinkClick r:id="rId3"/>
              </a:rPr>
              <a:t>conferences.visionbib.com/Iris-Conferences.html</a:t>
            </a:r>
            <a:endParaRPr lang="en-US" altLang="zh-CN" sz="2000" dirty="0" smtClean="0"/>
          </a:p>
          <a:p>
            <a:pPr eaLnBrk="1" hangingPunct="1">
              <a:lnSpc>
                <a:spcPct val="150000"/>
              </a:lnSpc>
            </a:pPr>
            <a:r>
              <a:rPr lang="en-US" altLang="zh-CN" sz="2000" dirty="0" smtClean="0">
                <a:solidFill>
                  <a:srgbClr val="000099"/>
                </a:solidFill>
              </a:rPr>
              <a:t>IEEE </a:t>
            </a:r>
            <a:r>
              <a:rPr lang="en-US" altLang="zh-CN" sz="2000" dirty="0" smtClean="0">
                <a:solidFill>
                  <a:srgbClr val="000099"/>
                </a:solidFill>
              </a:rPr>
              <a:t>International Conference on Image Processing (ICIP)</a:t>
            </a:r>
          </a:p>
          <a:p>
            <a:pPr eaLnBrk="1" hangingPunct="1">
              <a:lnSpc>
                <a:spcPct val="150000"/>
              </a:lnSpc>
            </a:pPr>
            <a:r>
              <a:rPr lang="en-US" sz="2000" dirty="0" smtClean="0">
                <a:solidFill>
                  <a:schemeClr val="accent2"/>
                </a:solidFill>
              </a:rPr>
              <a:t>IEEE International </a:t>
            </a:r>
            <a:r>
              <a:rPr lang="en-US" sz="2000" dirty="0">
                <a:solidFill>
                  <a:schemeClr val="accent2"/>
                </a:solidFill>
              </a:rPr>
              <a:t>Conference on Acoustics, Speech, and Signal </a:t>
            </a:r>
            <a:r>
              <a:rPr lang="en-US" sz="2000" dirty="0" smtClean="0">
                <a:solidFill>
                  <a:schemeClr val="accent2"/>
                </a:solidFill>
              </a:rPr>
              <a:t>(ICASSP)</a:t>
            </a:r>
          </a:p>
          <a:p>
            <a:pPr eaLnBrk="1" hangingPunct="1">
              <a:lnSpc>
                <a:spcPct val="150000"/>
              </a:lnSpc>
            </a:pPr>
            <a:r>
              <a:rPr lang="en-US" sz="2000" dirty="0" smtClean="0">
                <a:solidFill>
                  <a:schemeClr val="accent2"/>
                </a:solidFill>
              </a:rPr>
              <a:t>IEEE International Conference on Biomedical Imaging (ISBI</a:t>
            </a:r>
            <a:r>
              <a:rPr lang="en-US" sz="2000" dirty="0" smtClean="0">
                <a:solidFill>
                  <a:schemeClr val="accent2"/>
                </a:solidFill>
              </a:rPr>
              <a:t>)</a:t>
            </a:r>
          </a:p>
          <a:p>
            <a:pPr eaLnBrk="1" hangingPunct="1">
              <a:lnSpc>
                <a:spcPct val="150000"/>
              </a:lnSpc>
            </a:pPr>
            <a:r>
              <a:rPr lang="en-US" sz="2000" dirty="0" smtClean="0">
                <a:solidFill>
                  <a:schemeClr val="accent2"/>
                </a:solidFill>
              </a:rPr>
              <a:t>Medical Image Computing and Computer Assisted Intervention Society Meeting (MICCAI)</a:t>
            </a:r>
            <a:endParaRPr lang="en-US" sz="2000" dirty="0" smtClean="0">
              <a:solidFill>
                <a:schemeClr val="accent2"/>
              </a:solidFill>
            </a:endParaRPr>
          </a:p>
          <a:p>
            <a:pPr eaLnBrk="1" hangingPunct="1">
              <a:lnSpc>
                <a:spcPct val="150000"/>
              </a:lnSpc>
            </a:pPr>
            <a:r>
              <a:rPr lang="en-US" altLang="zh-CN" sz="2000" dirty="0" smtClean="0">
                <a:solidFill>
                  <a:schemeClr val="accent2"/>
                </a:solidFill>
              </a:rPr>
              <a:t>IEEE </a:t>
            </a:r>
            <a:r>
              <a:rPr lang="en-US" altLang="zh-CN" sz="2000" dirty="0">
                <a:solidFill>
                  <a:schemeClr val="accent2"/>
                </a:solidFill>
              </a:rPr>
              <a:t>CVPR</a:t>
            </a:r>
          </a:p>
          <a:p>
            <a:pPr eaLnBrk="1" hangingPunct="1">
              <a:lnSpc>
                <a:spcPct val="150000"/>
              </a:lnSpc>
            </a:pPr>
            <a:r>
              <a:rPr lang="en-US" altLang="zh-CN" sz="2000" dirty="0" smtClean="0">
                <a:solidFill>
                  <a:schemeClr val="accent2"/>
                </a:solidFill>
              </a:rPr>
              <a:t>ICCV</a:t>
            </a:r>
            <a:r>
              <a:rPr lang="en-US" altLang="zh-CN" sz="2000" dirty="0">
                <a:solidFill>
                  <a:schemeClr val="accent2"/>
                </a:solidFill>
              </a:rPr>
              <a:t>, ECCV, ACCV</a:t>
            </a:r>
          </a:p>
          <a:p>
            <a:pPr eaLnBrk="1" hangingPunct="1"/>
            <a:endParaRPr lang="en-US" sz="2400" dirty="0" smtClean="0">
              <a:solidFill>
                <a:schemeClr val="accent2"/>
              </a:solidFill>
            </a:endParaRPr>
          </a:p>
          <a:p>
            <a:pPr eaLnBrk="1" hangingPunct="1"/>
            <a:endParaRPr lang="en-US" dirty="0">
              <a:solidFill>
                <a:schemeClr val="accent2"/>
              </a:solidFill>
            </a:endParaRPr>
          </a:p>
          <a:p>
            <a:pPr eaLnBrk="1" hangingPunct="1"/>
            <a:endParaRPr lang="en-US" sz="2400" dirty="0" smtClean="0">
              <a:solidFill>
                <a:schemeClr val="accent2"/>
              </a:solidFill>
            </a:endParaRPr>
          </a:p>
          <a:p>
            <a:pPr lvl="0" eaLnBrk="1" hangingPunct="1">
              <a:buNone/>
              <a:defRPr/>
            </a:pPr>
            <a:r>
              <a:rPr lang="en-US" sz="2400" dirty="0">
                <a:solidFill>
                  <a:schemeClr val="accent2"/>
                </a:solidFill>
              </a:rPr>
              <a:t>	</a:t>
            </a:r>
            <a:endParaRPr lang="en-US" sz="2400" dirty="0" smtClean="0">
              <a:solidFill>
                <a:srgbClr val="000099"/>
              </a:solidFill>
            </a:endParaRPr>
          </a:p>
          <a:p>
            <a:pPr eaLnBrk="1" hangingPunct="1">
              <a:lnSpc>
                <a:spcPct val="125000"/>
              </a:lnSpc>
              <a:buFontTx/>
              <a:buNone/>
            </a:pPr>
            <a:r>
              <a:rPr lang="en-US" sz="2400" dirty="0" smtClean="0">
                <a:solidFill>
                  <a:srgbClr val="000099"/>
                </a:solidFill>
              </a:rPr>
              <a:t/>
            </a:r>
            <a:br>
              <a:rPr lang="en-US" sz="2400" dirty="0" smtClean="0">
                <a:solidFill>
                  <a:srgbClr val="000099"/>
                </a:solidFill>
              </a:rPr>
            </a:br>
            <a:r>
              <a:rPr lang="en-US" sz="2400" dirty="0" smtClean="0">
                <a:solidFill>
                  <a:srgbClr val="000099"/>
                </a:solidFill>
              </a:rPr>
              <a:t>	</a:t>
            </a:r>
          </a:p>
        </p:txBody>
      </p:sp>
    </p:spTree>
    <p:extLst>
      <p:ext uri="{BB962C8B-B14F-4D97-AF65-F5344CB8AC3E}">
        <p14:creationId xmlns:p14="http://schemas.microsoft.com/office/powerpoint/2010/main" val="30950756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BC8CC102-2158-466F-B528-B9437AE1B8E0}" type="slidenum">
              <a:rPr lang="en-US" smtClean="0"/>
              <a:pPr/>
              <a:t>51</a:t>
            </a:fld>
            <a:endParaRPr lang="en-US" smtClean="0"/>
          </a:p>
        </p:txBody>
      </p:sp>
      <p:sp>
        <p:nvSpPr>
          <p:cNvPr id="21507" name="Rectangle 2"/>
          <p:cNvSpPr>
            <a:spLocks noGrp="1" noChangeArrowheads="1"/>
          </p:cNvSpPr>
          <p:nvPr>
            <p:ph type="title"/>
          </p:nvPr>
        </p:nvSpPr>
        <p:spPr bwMode="auto">
          <a:xfrm>
            <a:off x="457200" y="619431"/>
            <a:ext cx="8229600" cy="485469"/>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2600" dirty="0" smtClean="0"/>
              <a:t>本领域的重要专业杂志</a:t>
            </a:r>
            <a:endParaRPr lang="en-US" sz="2600" dirty="0" smtClean="0"/>
          </a:p>
        </p:txBody>
      </p:sp>
      <p:sp>
        <p:nvSpPr>
          <p:cNvPr id="21508" name="Rectangle 3"/>
          <p:cNvSpPr>
            <a:spLocks noGrp="1" noChangeArrowheads="1"/>
          </p:cNvSpPr>
          <p:nvPr>
            <p:ph type="body" idx="1"/>
          </p:nvPr>
        </p:nvSpPr>
        <p:spPr bwMode="auto">
          <a:xfrm>
            <a:off x="855345" y="1478598"/>
            <a:ext cx="7755255" cy="452596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International Journal of Computer Vision (IJCV)</a:t>
            </a:r>
          </a:p>
          <a:p>
            <a:pPr eaLnBrk="1" hangingPunct="1"/>
            <a:endParaRPr lang="en-US" dirty="0"/>
          </a:p>
          <a:p>
            <a:pPr eaLnBrk="1" hangingPunct="1"/>
            <a:r>
              <a:rPr lang="en-US" dirty="0" smtClean="0"/>
              <a:t>IEEE Transactions on Pattern Analysis &amp; Machine Intelligence (PAMI)</a:t>
            </a:r>
          </a:p>
          <a:p>
            <a:pPr eaLnBrk="1" hangingPunct="1"/>
            <a:endParaRPr lang="en-US" dirty="0" smtClean="0"/>
          </a:p>
          <a:p>
            <a:pPr eaLnBrk="1" hangingPunct="1"/>
            <a:r>
              <a:rPr lang="en-US" altLang="zh-CN" dirty="0"/>
              <a:t>IEEE Transactions on Image Processing </a:t>
            </a:r>
          </a:p>
          <a:p>
            <a:pPr eaLnBrk="1" hangingPunct="1"/>
            <a:endParaRPr lang="en-US" dirty="0"/>
          </a:p>
          <a:p>
            <a:pPr eaLnBrk="1" hangingPunct="1"/>
            <a:r>
              <a:rPr lang="en-US" dirty="0" smtClean="0"/>
              <a:t>IEEE Transactions on Medical Imaging</a:t>
            </a:r>
            <a:r>
              <a:rPr lang="en-US" sz="2400" dirty="0">
                <a:solidFill>
                  <a:schemeClr val="accent2"/>
                </a:solidFill>
              </a:rPr>
              <a:t>	    </a:t>
            </a:r>
            <a:r>
              <a:rPr lang="en-US" sz="2400" dirty="0" smtClean="0">
                <a:solidFill>
                  <a:schemeClr val="accent2"/>
                </a:solidFill>
              </a:rPr>
              <a:t>   </a:t>
            </a:r>
            <a:r>
              <a:rPr lang="en-US" sz="1800" dirty="0" smtClean="0">
                <a:solidFill>
                  <a:srgbClr val="009900"/>
                </a:solidFill>
              </a:rPr>
              <a:t>-</a:t>
            </a:r>
            <a:endParaRPr lang="en-US" sz="2400" dirty="0" smtClean="0">
              <a:solidFill>
                <a:srgbClr val="000099"/>
              </a:solidFill>
            </a:endParaRPr>
          </a:p>
          <a:p>
            <a:pPr eaLnBrk="1" hangingPunct="1">
              <a:lnSpc>
                <a:spcPct val="125000"/>
              </a:lnSpc>
              <a:buFontTx/>
              <a:buNone/>
            </a:pPr>
            <a:r>
              <a:rPr lang="en-US" sz="2400" dirty="0" smtClean="0">
                <a:solidFill>
                  <a:srgbClr val="000099"/>
                </a:solidFill>
              </a:rPr>
              <a:t/>
            </a:r>
            <a:br>
              <a:rPr lang="en-US" sz="2400" dirty="0" smtClean="0">
                <a:solidFill>
                  <a:srgbClr val="000099"/>
                </a:solidFill>
              </a:rPr>
            </a:br>
            <a:r>
              <a:rPr lang="en-US" sz="2400" dirty="0" smtClean="0">
                <a:solidFill>
                  <a:srgbClr val="000099"/>
                </a:solidFill>
              </a:rPr>
              <a:t>	</a:t>
            </a:r>
          </a:p>
        </p:txBody>
      </p:sp>
    </p:spTree>
    <p:extLst>
      <p:ext uri="{BB962C8B-B14F-4D97-AF65-F5344CB8AC3E}">
        <p14:creationId xmlns:p14="http://schemas.microsoft.com/office/powerpoint/2010/main" val="27763415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课程有关的网上资源</a:t>
            </a:r>
            <a:endParaRPr lang="zh-CN" altLang="en-US" dirty="0"/>
          </a:p>
        </p:txBody>
      </p:sp>
      <p:sp>
        <p:nvSpPr>
          <p:cNvPr id="3" name="内容占位符 2"/>
          <p:cNvSpPr>
            <a:spLocks noGrp="1"/>
          </p:cNvSpPr>
          <p:nvPr>
            <p:ph idx="1"/>
          </p:nvPr>
        </p:nvSpPr>
        <p:spPr/>
        <p:txBody>
          <a:bodyPr/>
          <a:lstStyle/>
          <a:p>
            <a:r>
              <a:rPr lang="zh-CN" altLang="en-US" dirty="0" smtClean="0">
                <a:hlinkClick r:id="rId2"/>
              </a:rPr>
              <a:t>图像处理教科书网站</a:t>
            </a:r>
            <a:r>
              <a:rPr lang="en-US" altLang="zh-CN" dirty="0" smtClean="0">
                <a:hlinkClick r:id="rId2"/>
              </a:rPr>
              <a:t/>
            </a:r>
            <a:br>
              <a:rPr lang="en-US" altLang="zh-CN" dirty="0" smtClean="0">
                <a:hlinkClick r:id="rId2"/>
              </a:rPr>
            </a:br>
            <a:r>
              <a:rPr lang="en-US" altLang="zh-CN" dirty="0" smtClean="0">
                <a:hlinkClick r:id="rId2"/>
              </a:rPr>
              <a:t/>
            </a:r>
            <a:br>
              <a:rPr lang="en-US" altLang="zh-CN" dirty="0" smtClean="0">
                <a:hlinkClick r:id="rId2"/>
              </a:rPr>
            </a:br>
            <a:r>
              <a:rPr lang="en-US" altLang="zh-CN" dirty="0" smtClean="0">
                <a:hlinkClick r:id="rId2"/>
              </a:rPr>
              <a:t>http</a:t>
            </a:r>
            <a:r>
              <a:rPr lang="en-US" altLang="zh-CN" dirty="0">
                <a:hlinkClick r:id="rId2"/>
              </a:rPr>
              <a:t>://</a:t>
            </a:r>
            <a:r>
              <a:rPr lang="en-US" altLang="zh-CN" dirty="0" smtClean="0">
                <a:hlinkClick r:id="rId2"/>
              </a:rPr>
              <a:t>www.imageprocessingplace.com/</a:t>
            </a:r>
            <a:endParaRPr lang="en-US" altLang="zh-CN" dirty="0" smtClean="0"/>
          </a:p>
          <a:p>
            <a:endParaRPr lang="en-US" altLang="zh-CN" dirty="0"/>
          </a:p>
          <a:p>
            <a:pPr marL="355600" indent="0">
              <a:buNone/>
            </a:pPr>
            <a:r>
              <a:rPr lang="en-US" altLang="zh-CN" dirty="0">
                <a:hlinkClick r:id="rId3"/>
              </a:rPr>
              <a:t>http://www.imageprocessingplace.com/root_files_V3/publications.htm</a:t>
            </a:r>
            <a:endParaRPr lang="zh-CN" altLang="en-US"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52</a:t>
            </a:fld>
            <a:endParaRPr lang="en-US"/>
          </a:p>
        </p:txBody>
      </p:sp>
    </p:spTree>
    <p:extLst>
      <p:ext uri="{BB962C8B-B14F-4D97-AF65-F5344CB8AC3E}">
        <p14:creationId xmlns:p14="http://schemas.microsoft.com/office/powerpoint/2010/main" val="12270974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有关的网上课程</a:t>
            </a:r>
            <a:endParaRPr lang="zh-CN" altLang="en-US" dirty="0"/>
          </a:p>
        </p:txBody>
      </p:sp>
      <p:sp>
        <p:nvSpPr>
          <p:cNvPr id="3" name="内容占位符 2"/>
          <p:cNvSpPr>
            <a:spLocks noGrp="1"/>
          </p:cNvSpPr>
          <p:nvPr>
            <p:ph idx="1"/>
          </p:nvPr>
        </p:nvSpPr>
        <p:spPr>
          <a:xfrm>
            <a:off x="549668" y="1104900"/>
            <a:ext cx="8229600" cy="4525963"/>
          </a:xfrm>
        </p:spPr>
        <p:txBody>
          <a:bodyPr/>
          <a:lstStyle/>
          <a:p>
            <a:r>
              <a:rPr lang="en-US" altLang="zh-CN" sz="1800" dirty="0"/>
              <a:t>Stanford </a:t>
            </a:r>
            <a:r>
              <a:rPr lang="en-US" altLang="zh-CN" sz="1800" dirty="0" smtClean="0"/>
              <a:t>University EE368/CS232 </a:t>
            </a:r>
            <a:r>
              <a:rPr lang="en-US" altLang="zh-CN" sz="1800" dirty="0"/>
              <a:t>Digital Image </a:t>
            </a:r>
            <a:r>
              <a:rPr lang="en-US" altLang="zh-CN" sz="1800" dirty="0" smtClean="0"/>
              <a:t>Processing</a:t>
            </a:r>
            <a:r>
              <a:rPr lang="en-US" altLang="zh-CN" sz="1800" dirty="0"/>
              <a:t> </a:t>
            </a:r>
            <a:endParaRPr lang="zh-CN" altLang="zh-CN" sz="1800" dirty="0"/>
          </a:p>
          <a:p>
            <a:pPr marL="360363" indent="0">
              <a:buNone/>
            </a:pPr>
            <a:r>
              <a:rPr lang="en-US" altLang="zh-CN" sz="1800" u="sng" dirty="0" smtClean="0">
                <a:hlinkClick r:id="rId2"/>
              </a:rPr>
              <a:t>https</a:t>
            </a:r>
            <a:r>
              <a:rPr lang="en-US" altLang="zh-CN" sz="1800" u="sng" dirty="0">
                <a:hlinkClick r:id="rId2"/>
              </a:rPr>
              <a:t>://web.stanford.edu/class/ee368/index.html</a:t>
            </a:r>
            <a:endParaRPr lang="zh-CN" altLang="zh-CN" sz="1800" dirty="0"/>
          </a:p>
          <a:p>
            <a:pPr marL="0" indent="0">
              <a:buNone/>
            </a:pPr>
            <a:r>
              <a:rPr lang="en-US" altLang="zh-CN" sz="1800" dirty="0"/>
              <a:t> </a:t>
            </a:r>
            <a:endParaRPr lang="zh-CN" altLang="zh-CN" sz="1800" dirty="0"/>
          </a:p>
          <a:p>
            <a:r>
              <a:rPr lang="en-US" altLang="zh-CN" sz="1800" dirty="0" smtClean="0"/>
              <a:t>UC Berkeley</a:t>
            </a:r>
            <a:r>
              <a:rPr lang="en-US" altLang="zh-CN" sz="1800" dirty="0"/>
              <a:t> </a:t>
            </a:r>
            <a:endParaRPr lang="zh-CN" altLang="zh-CN" sz="1800" dirty="0"/>
          </a:p>
          <a:p>
            <a:pPr marL="360363" indent="0">
              <a:buNone/>
            </a:pPr>
            <a:r>
              <a:rPr lang="en-US" altLang="zh-CN" sz="1800" u="sng" dirty="0">
                <a:hlinkClick r:id="rId3"/>
              </a:rPr>
              <a:t>http://inst.eecs.berkeley.edu/~ee225b/sp19</a:t>
            </a:r>
            <a:r>
              <a:rPr lang="en-US" altLang="zh-CN" sz="1800" u="sng" dirty="0" smtClean="0">
                <a:hlinkClick r:id="rId3"/>
              </a:rPr>
              <a:t>/</a:t>
            </a:r>
            <a:endParaRPr lang="en-US" altLang="zh-CN" sz="1800" u="sng" dirty="0" smtClean="0"/>
          </a:p>
          <a:p>
            <a:pPr marL="360363" indent="0">
              <a:buNone/>
            </a:pPr>
            <a:endParaRPr lang="zh-CN" altLang="zh-CN" sz="1800" dirty="0"/>
          </a:p>
          <a:p>
            <a:r>
              <a:rPr lang="en-US" altLang="zh-CN" sz="1800" dirty="0" smtClean="0"/>
              <a:t>Purdue University </a:t>
            </a:r>
            <a:endParaRPr lang="zh-CN" altLang="zh-CN" sz="1800" dirty="0"/>
          </a:p>
          <a:p>
            <a:pPr marL="360363" indent="0">
              <a:buNone/>
            </a:pPr>
            <a:r>
              <a:rPr lang="en-US" altLang="zh-CN" sz="1800" u="sng" dirty="0" smtClean="0">
                <a:hlinkClick r:id="rId4"/>
              </a:rPr>
              <a:t>https</a:t>
            </a:r>
            <a:r>
              <a:rPr lang="en-US" altLang="zh-CN" sz="1800" u="sng" dirty="0">
                <a:hlinkClick r:id="rId4"/>
              </a:rPr>
              <a:t>://engineering.purdue.edu/~bouman/ece637/</a:t>
            </a:r>
            <a:endParaRPr lang="zh-CN" altLang="zh-CN" sz="1800" dirty="0"/>
          </a:p>
          <a:p>
            <a:pPr marL="0" indent="0">
              <a:buNone/>
            </a:pPr>
            <a:r>
              <a:rPr lang="en-US" altLang="zh-CN" sz="1800" dirty="0"/>
              <a:t> </a:t>
            </a:r>
            <a:endParaRPr lang="zh-CN" altLang="zh-CN" sz="1800" dirty="0"/>
          </a:p>
          <a:p>
            <a:r>
              <a:rPr lang="en-US" altLang="zh-CN" sz="1800" dirty="0" smtClean="0"/>
              <a:t>Northwestern University </a:t>
            </a:r>
            <a:endParaRPr lang="en-US" altLang="zh-CN" sz="1800" u="sng" dirty="0" smtClean="0">
              <a:hlinkClick r:id="rId5"/>
            </a:endParaRPr>
          </a:p>
          <a:p>
            <a:pPr marL="360363" indent="0">
              <a:buNone/>
            </a:pPr>
            <a:r>
              <a:rPr lang="en-US" altLang="zh-CN" sz="1800" u="sng" dirty="0" smtClean="0">
                <a:hlinkClick r:id="rId5"/>
              </a:rPr>
              <a:t>https</a:t>
            </a:r>
            <a:r>
              <a:rPr lang="en-US" altLang="zh-CN" sz="1800" u="sng" dirty="0">
                <a:hlinkClick r:id="rId5"/>
              </a:rPr>
              <a:t>://</a:t>
            </a:r>
            <a:r>
              <a:rPr lang="en-US" altLang="zh-CN" sz="1800" u="sng" dirty="0" smtClean="0">
                <a:hlinkClick r:id="rId5"/>
              </a:rPr>
              <a:t>www.mccormick.northwestern.edu/electrical-computer/courses/descriptions/420.html</a:t>
            </a:r>
            <a:endParaRPr lang="en-US" altLang="zh-CN" sz="1800" u="sng" dirty="0" smtClean="0"/>
          </a:p>
          <a:p>
            <a:pPr marL="360363" indent="0">
              <a:buNone/>
            </a:pPr>
            <a:endParaRPr lang="zh-CN" altLang="zh-CN" sz="1800" dirty="0"/>
          </a:p>
          <a:p>
            <a:r>
              <a:rPr lang="en-US" altLang="zh-CN" sz="1800" dirty="0" smtClean="0"/>
              <a:t>University of Waterloo</a:t>
            </a:r>
            <a:endParaRPr lang="zh-CN" altLang="zh-CN" sz="1800" dirty="0"/>
          </a:p>
          <a:p>
            <a:pPr marL="360363" indent="0">
              <a:buNone/>
            </a:pPr>
            <a:r>
              <a:rPr lang="en-US" altLang="zh-CN" sz="1800" u="sng" dirty="0">
                <a:hlinkClick r:id="rId6"/>
              </a:rPr>
              <a:t>https://ece.uwaterloo.ca/~ece417/index.html</a:t>
            </a:r>
            <a:endParaRPr lang="zh-CN" altLang="zh-CN" sz="1800" dirty="0"/>
          </a:p>
          <a:p>
            <a:pPr marL="0" indent="0">
              <a:buNone/>
            </a:pPr>
            <a:r>
              <a:rPr lang="en-US" altLang="zh-CN" sz="1800" dirty="0"/>
              <a:t> </a:t>
            </a:r>
            <a:endParaRPr lang="zh-CN" altLang="zh-CN" sz="1800" dirty="0"/>
          </a:p>
          <a:p>
            <a:endParaRPr lang="zh-CN" altLang="en-US" sz="2000" dirty="0"/>
          </a:p>
        </p:txBody>
      </p:sp>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53</a:t>
            </a:fld>
            <a:endParaRPr lang="en-US"/>
          </a:p>
        </p:txBody>
      </p:sp>
    </p:spTree>
    <p:extLst>
      <p:ext uri="{BB962C8B-B14F-4D97-AF65-F5344CB8AC3E}">
        <p14:creationId xmlns:p14="http://schemas.microsoft.com/office/powerpoint/2010/main" val="22844662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p:spPr>
        <p:txBody>
          <a:bodyPr/>
          <a:lstStyle/>
          <a:p>
            <a:fld id="{9B89EB30-6DF5-4EC2-920F-4F4CDF5128AF}" type="slidenum">
              <a:rPr lang="en-US" smtClean="0"/>
              <a:pPr/>
              <a:t>54</a:t>
            </a:fld>
            <a:endParaRPr lang="en-US" smtClean="0"/>
          </a:p>
        </p:txBody>
      </p:sp>
      <p:sp>
        <p:nvSpPr>
          <p:cNvPr id="136197" name="Rectangle 5"/>
          <p:cNvSpPr>
            <a:spLocks noChangeArrowheads="1"/>
          </p:cNvSpPr>
          <p:nvPr/>
        </p:nvSpPr>
        <p:spPr bwMode="auto">
          <a:xfrm>
            <a:off x="685800" y="2819400"/>
            <a:ext cx="7905750" cy="11430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algn="ctr">
              <a:defRPr/>
            </a:pPr>
            <a:r>
              <a:rPr lang="en-US" altLang="zh-CN" sz="4000" b="1">
                <a:solidFill>
                  <a:srgbClr val="FF3300"/>
                </a:solidFill>
                <a:ea typeface="宋体" pitchFamily="2" charset="-122"/>
                <a:cs typeface="Arial" charset="0"/>
              </a:rPr>
              <a:t>Questions?</a:t>
            </a:r>
            <a:endParaRPr lang="zh-CN" altLang="en-US" sz="4000" b="1">
              <a:solidFill>
                <a:srgbClr val="FF3300"/>
              </a:solidFill>
              <a:ea typeface="宋体" pitchFamily="2" charset="-122"/>
              <a:cs typeface="Arial" charset="0"/>
            </a:endParaRPr>
          </a:p>
        </p:txBody>
      </p:sp>
    </p:spTree>
    <p:extLst>
      <p:ext uri="{BB962C8B-B14F-4D97-AF65-F5344CB8AC3E}">
        <p14:creationId xmlns:p14="http://schemas.microsoft.com/office/powerpoint/2010/main" val="37858384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fld id="{E1C97BC2-D98C-4A4D-8E80-445C8EC7F1C1}" type="slidenum">
              <a:rPr lang="en-US" sz="1400" smtClean="0">
                <a:solidFill>
                  <a:srgbClr val="CC3300"/>
                </a:solidFill>
              </a:rPr>
              <a:pPr eaLnBrk="1" hangingPunct="1"/>
              <a:t>55</a:t>
            </a:fld>
            <a:endParaRPr lang="en-US" sz="1400" smtClean="0">
              <a:solidFill>
                <a:srgbClr val="CC3300"/>
              </a:solidFill>
            </a:endParaRPr>
          </a:p>
        </p:txBody>
      </p:sp>
      <p:sp>
        <p:nvSpPr>
          <p:cNvPr id="24579" name="Rectangle 2"/>
          <p:cNvSpPr>
            <a:spLocks noGrp="1" noChangeArrowheads="1"/>
          </p:cNvSpPr>
          <p:nvPr>
            <p:ph type="title"/>
          </p:nvPr>
        </p:nvSpPr>
        <p:spPr bwMode="auto">
          <a:xfrm>
            <a:off x="421298" y="499470"/>
            <a:ext cx="8229600" cy="63097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200" dirty="0" smtClean="0"/>
              <a:t>MATLAB Overview</a:t>
            </a:r>
          </a:p>
        </p:txBody>
      </p:sp>
      <p:sp>
        <p:nvSpPr>
          <p:cNvPr id="24580" name="Rectangle 3"/>
          <p:cNvSpPr>
            <a:spLocks noGrp="1" noChangeArrowheads="1"/>
          </p:cNvSpPr>
          <p:nvPr>
            <p:ph type="body" idx="1"/>
          </p:nvPr>
        </p:nvSpPr>
        <p:spPr bwMode="auto">
          <a:xfrm>
            <a:off x="257175" y="1133475"/>
            <a:ext cx="8486775"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000" dirty="0" smtClean="0">
                <a:solidFill>
                  <a:srgbClr val="000099"/>
                </a:solidFill>
              </a:rPr>
              <a:t>MATLAB stands for "matrix laboratory“, a product of </a:t>
            </a:r>
            <a:r>
              <a:rPr lang="en-US" sz="2000" dirty="0" err="1" smtClean="0">
                <a:solidFill>
                  <a:srgbClr val="000099"/>
                </a:solidFill>
              </a:rPr>
              <a:t>MathWorks</a:t>
            </a:r>
            <a:r>
              <a:rPr lang="en-US" sz="2000" dirty="0" smtClean="0">
                <a:solidFill>
                  <a:srgbClr val="000099"/>
                </a:solidFill>
              </a:rPr>
              <a:t> Inc. (Natick, Massachusetts). </a:t>
            </a:r>
          </a:p>
          <a:p>
            <a:endParaRPr lang="en-US" sz="2000" dirty="0" smtClean="0">
              <a:solidFill>
                <a:srgbClr val="000099"/>
              </a:solidFill>
            </a:endParaRPr>
          </a:p>
          <a:p>
            <a:r>
              <a:rPr lang="en-US" sz="2000" dirty="0" smtClean="0"/>
              <a:t>It is both an interpreted language and a development and application environment.</a:t>
            </a:r>
            <a:endParaRPr lang="en-US" sz="2000" dirty="0" smtClean="0">
              <a:solidFill>
                <a:srgbClr val="000099"/>
              </a:solidFill>
            </a:endParaRPr>
          </a:p>
          <a:p>
            <a:endParaRPr lang="en-US" sz="2000" dirty="0" smtClean="0">
              <a:solidFill>
                <a:srgbClr val="000099"/>
              </a:solidFill>
            </a:endParaRPr>
          </a:p>
          <a:p>
            <a:r>
              <a:rPr lang="en-US" sz="2000" dirty="0" smtClean="0">
                <a:solidFill>
                  <a:srgbClr val="000099"/>
                </a:solidFill>
              </a:rPr>
              <a:t>History of MATLAB</a:t>
            </a:r>
          </a:p>
          <a:p>
            <a:pPr>
              <a:buFontTx/>
              <a:buNone/>
            </a:pPr>
            <a:r>
              <a:rPr lang="en-US" sz="1600" dirty="0" smtClean="0">
                <a:solidFill>
                  <a:srgbClr val="009900"/>
                </a:solidFill>
              </a:rPr>
              <a:t>		- First developed in 1970's by Cleve </a:t>
            </a:r>
            <a:r>
              <a:rPr lang="en-US" sz="1600" dirty="0" err="1" smtClean="0">
                <a:solidFill>
                  <a:srgbClr val="009900"/>
                </a:solidFill>
              </a:rPr>
              <a:t>Moler</a:t>
            </a:r>
            <a:r>
              <a:rPr lang="en-US" sz="1600" dirty="0" smtClean="0">
                <a:solidFill>
                  <a:srgbClr val="009900"/>
                </a:solidFill>
              </a:rPr>
              <a:t>, coauthor of LINPACK </a:t>
            </a:r>
            <a:br>
              <a:rPr lang="en-US" sz="1600" dirty="0" smtClean="0">
                <a:solidFill>
                  <a:srgbClr val="009900"/>
                </a:solidFill>
              </a:rPr>
            </a:br>
            <a:r>
              <a:rPr lang="en-US" sz="1600" dirty="0" smtClean="0">
                <a:solidFill>
                  <a:srgbClr val="009900"/>
                </a:solidFill>
              </a:rPr>
              <a:t>          &amp; EISPACK</a:t>
            </a:r>
            <a:br>
              <a:rPr lang="en-US" sz="1600" dirty="0" smtClean="0">
                <a:solidFill>
                  <a:srgbClr val="009900"/>
                </a:solidFill>
              </a:rPr>
            </a:br>
            <a:endParaRPr lang="en-US" sz="1600" dirty="0" smtClean="0">
              <a:solidFill>
                <a:srgbClr val="009900"/>
              </a:solidFill>
            </a:endParaRPr>
          </a:p>
          <a:p>
            <a:pPr>
              <a:buFontTx/>
              <a:buNone/>
            </a:pPr>
            <a:r>
              <a:rPr lang="en-US" sz="1600" dirty="0" smtClean="0">
                <a:solidFill>
                  <a:srgbClr val="009900"/>
                </a:solidFill>
              </a:rPr>
              <a:t>		- First written in FORTRAN; Later rewritten in C</a:t>
            </a:r>
          </a:p>
          <a:p>
            <a:pPr>
              <a:buFontTx/>
              <a:buNone/>
            </a:pPr>
            <a:r>
              <a:rPr lang="en-US" sz="1600" dirty="0" smtClean="0">
                <a:solidFill>
                  <a:srgbClr val="009900"/>
                </a:solidFill>
              </a:rPr>
              <a:t>	</a:t>
            </a:r>
          </a:p>
          <a:p>
            <a:pPr>
              <a:buFontTx/>
              <a:buNone/>
            </a:pPr>
            <a:r>
              <a:rPr lang="en-US" sz="1600" dirty="0" smtClean="0">
                <a:solidFill>
                  <a:srgbClr val="009900"/>
                </a:solidFill>
              </a:rPr>
              <a:t>		- Commercial development initiated by Jack Little</a:t>
            </a:r>
            <a:br>
              <a:rPr lang="en-US" sz="1600" dirty="0" smtClean="0">
                <a:solidFill>
                  <a:srgbClr val="009900"/>
                </a:solidFill>
              </a:rPr>
            </a:br>
            <a:r>
              <a:rPr lang="en-US" sz="1600" dirty="0" smtClean="0">
                <a:solidFill>
                  <a:srgbClr val="009900"/>
                </a:solidFill>
              </a:rPr>
              <a:t>		</a:t>
            </a:r>
            <a:r>
              <a:rPr lang="en-US" sz="1600" dirty="0" smtClean="0">
                <a:solidFill>
                  <a:srgbClr val="CC9900"/>
                </a:solidFill>
              </a:rPr>
              <a:t>- </a:t>
            </a:r>
            <a:r>
              <a:rPr lang="en-US" sz="1600" dirty="0" err="1" smtClean="0">
                <a:solidFill>
                  <a:srgbClr val="CC9900"/>
                </a:solidFill>
              </a:rPr>
              <a:t>MathWorks</a:t>
            </a:r>
            <a:r>
              <a:rPr lang="en-US" sz="1600" dirty="0" smtClean="0">
                <a:solidFill>
                  <a:srgbClr val="CC9900"/>
                </a:solidFill>
              </a:rPr>
              <a:t> was founded in 1984. </a:t>
            </a:r>
            <a:br>
              <a:rPr lang="en-US" sz="1600" dirty="0" smtClean="0">
                <a:solidFill>
                  <a:srgbClr val="CC9900"/>
                </a:solidFill>
              </a:rPr>
            </a:br>
            <a:endParaRPr lang="en-US" sz="1600" dirty="0" smtClean="0">
              <a:solidFill>
                <a:srgbClr val="CC9900"/>
              </a:solidFill>
            </a:endParaRPr>
          </a:p>
          <a:p>
            <a:pPr>
              <a:buFontTx/>
              <a:buNone/>
            </a:pPr>
            <a:r>
              <a:rPr lang="en-US" sz="1600" dirty="0" smtClean="0">
                <a:solidFill>
                  <a:srgbClr val="CC9900"/>
                </a:solidFill>
              </a:rPr>
              <a:t>	</a:t>
            </a:r>
            <a:r>
              <a:rPr lang="en-US" sz="1600" dirty="0" smtClean="0">
                <a:solidFill>
                  <a:srgbClr val="009900"/>
                </a:solidFill>
              </a:rPr>
              <a:t>	- In 2000, rewritten based on LAPACK.</a:t>
            </a:r>
          </a:p>
          <a:p>
            <a:pPr>
              <a:buFontTx/>
              <a:buNone/>
            </a:pPr>
            <a:endParaRPr lang="en-US" sz="2000" dirty="0" smtClean="0">
              <a:solidFill>
                <a:srgbClr val="009900"/>
              </a:solidFill>
            </a:endParaRPr>
          </a:p>
        </p:txBody>
      </p:sp>
      <p:sp>
        <p:nvSpPr>
          <p:cNvPr id="24581" name="Rectangle 8"/>
          <p:cNvSpPr>
            <a:spLocks noChangeArrowheads="1"/>
          </p:cNvSpPr>
          <p:nvPr/>
        </p:nvSpPr>
        <p:spPr bwMode="auto">
          <a:xfrm>
            <a:off x="3824654" y="5910263"/>
            <a:ext cx="553842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000" dirty="0"/>
              <a:t>Sources: </a:t>
            </a:r>
          </a:p>
          <a:p>
            <a:r>
              <a:rPr lang="en-US" sz="1000" dirty="0"/>
              <a:t>http://www.mathworks.com/company/aboutus/founders/clevemoler.html</a:t>
            </a:r>
            <a:br>
              <a:rPr lang="en-US" sz="1000" dirty="0"/>
            </a:br>
            <a:r>
              <a:rPr lang="en-US" sz="1000" dirty="0"/>
              <a:t>http://www.mathworks.com/company/aboutus/founders/jacklittle.html</a:t>
            </a:r>
          </a:p>
          <a:p>
            <a:r>
              <a:rPr lang="en-US" sz="1000" dirty="0"/>
              <a:t>http://www.mathworks.com/company/newsletters/news_notes/clevescorner/dec04.html</a:t>
            </a:r>
          </a:p>
          <a:p>
            <a:endParaRPr lang="en-US" sz="1000" dirty="0"/>
          </a:p>
        </p:txBody>
      </p:sp>
    </p:spTree>
    <p:extLst>
      <p:ext uri="{BB962C8B-B14F-4D97-AF65-F5344CB8AC3E}">
        <p14:creationId xmlns:p14="http://schemas.microsoft.com/office/powerpoint/2010/main" val="8804523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fld id="{79654A6D-E272-4E78-B23C-5C21135E0B9E}" type="slidenum">
              <a:rPr lang="en-US" sz="1400" smtClean="0">
                <a:solidFill>
                  <a:srgbClr val="CC3300"/>
                </a:solidFill>
              </a:rPr>
              <a:pPr eaLnBrk="1" hangingPunct="1"/>
              <a:t>56</a:t>
            </a:fld>
            <a:endParaRPr lang="en-US" sz="1400" smtClean="0">
              <a:solidFill>
                <a:srgbClr val="CC3300"/>
              </a:solidFill>
            </a:endParaRPr>
          </a:p>
        </p:txBody>
      </p:sp>
      <p:sp>
        <p:nvSpPr>
          <p:cNvPr id="25603" name="Rectangle 2"/>
          <p:cNvSpPr>
            <a:spLocks noGrp="1" noChangeArrowheads="1"/>
          </p:cNvSpPr>
          <p:nvPr>
            <p:ph type="title"/>
          </p:nvPr>
        </p:nvSpPr>
        <p:spPr bwMode="auto">
          <a:xfrm>
            <a:off x="483577" y="577030"/>
            <a:ext cx="8229600" cy="5470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000" dirty="0" smtClean="0"/>
              <a:t>Advantages of MATLAB (I)</a:t>
            </a:r>
          </a:p>
        </p:txBody>
      </p:sp>
      <p:sp>
        <p:nvSpPr>
          <p:cNvPr id="25604" name="Rectangle 3"/>
          <p:cNvSpPr>
            <a:spLocks noGrp="1" noChangeArrowheads="1"/>
          </p:cNvSpPr>
          <p:nvPr>
            <p:ph type="body" idx="1"/>
          </p:nvPr>
        </p:nvSpPr>
        <p:spPr bwMode="auto">
          <a:xfrm>
            <a:off x="675313" y="13716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400" dirty="0" smtClean="0">
                <a:solidFill>
                  <a:srgbClr val="000099"/>
                </a:solidFill>
              </a:rPr>
              <a:t>MATLAB provides reliable and efficient numerical computation with friendly user interfaces. </a:t>
            </a:r>
            <a:r>
              <a:rPr lang="en-US" sz="2400" dirty="0" smtClean="0"/>
              <a:t/>
            </a:r>
            <a:br>
              <a:rPr lang="en-US" sz="2400" dirty="0" smtClean="0"/>
            </a:br>
            <a:r>
              <a:rPr lang="en-US" sz="2400" dirty="0" smtClean="0"/>
              <a:t>	</a:t>
            </a:r>
            <a:r>
              <a:rPr lang="en-US" sz="2000" dirty="0" smtClean="0">
                <a:solidFill>
                  <a:srgbClr val="009900"/>
                </a:solidFill>
              </a:rPr>
              <a:t>- Maple, Mathematica traditionally strong in symbolic </a:t>
            </a:r>
            <a:br>
              <a:rPr lang="en-US" sz="2000" dirty="0" smtClean="0">
                <a:solidFill>
                  <a:srgbClr val="009900"/>
                </a:solidFill>
              </a:rPr>
            </a:br>
            <a:r>
              <a:rPr lang="en-US" sz="2000" dirty="0" smtClean="0">
                <a:solidFill>
                  <a:srgbClr val="009900"/>
                </a:solidFill>
              </a:rPr>
              <a:t>          computation (computer algebra)</a:t>
            </a:r>
          </a:p>
          <a:p>
            <a:endParaRPr lang="en-US" sz="2000" dirty="0" smtClean="0">
              <a:solidFill>
                <a:srgbClr val="009900"/>
              </a:solidFill>
            </a:endParaRPr>
          </a:p>
          <a:p>
            <a:r>
              <a:rPr lang="en-US" sz="2400" dirty="0" smtClean="0">
                <a:solidFill>
                  <a:srgbClr val="000099"/>
                </a:solidFill>
              </a:rPr>
              <a:t>Examples of numerical computation issues</a:t>
            </a:r>
            <a:r>
              <a:rPr lang="en-US" sz="2400" dirty="0" smtClean="0"/>
              <a:t/>
            </a:r>
            <a:br>
              <a:rPr lang="en-US" sz="2400" dirty="0" smtClean="0"/>
            </a:br>
            <a:r>
              <a:rPr lang="en-US" sz="2800" dirty="0" smtClean="0"/>
              <a:t>	</a:t>
            </a:r>
            <a:r>
              <a:rPr lang="en-US" sz="2000" dirty="0" smtClean="0"/>
              <a:t>- </a:t>
            </a:r>
            <a:r>
              <a:rPr lang="en-US" sz="2000" dirty="0" smtClean="0">
                <a:solidFill>
                  <a:srgbClr val="009900"/>
                </a:solidFill>
              </a:rPr>
              <a:t>Precision; numerical stability</a:t>
            </a:r>
            <a:br>
              <a:rPr lang="en-US" sz="2000" dirty="0" smtClean="0">
                <a:solidFill>
                  <a:srgbClr val="009900"/>
                </a:solidFill>
              </a:rPr>
            </a:br>
            <a:r>
              <a:rPr lang="en-US" sz="2000" dirty="0" smtClean="0">
                <a:solidFill>
                  <a:srgbClr val="009900"/>
                </a:solidFill>
              </a:rPr>
              <a:t>	- Underflow and overflow </a:t>
            </a:r>
            <a:br>
              <a:rPr lang="en-US" sz="2000" dirty="0" smtClean="0">
                <a:solidFill>
                  <a:srgbClr val="009900"/>
                </a:solidFill>
              </a:rPr>
            </a:br>
            <a:r>
              <a:rPr lang="en-US" sz="2000" dirty="0" smtClean="0">
                <a:solidFill>
                  <a:srgbClr val="009900"/>
                </a:solidFill>
              </a:rPr>
              <a:t>	- Code quality (debugging, exception handling)</a:t>
            </a:r>
            <a:br>
              <a:rPr lang="en-US" sz="2000" dirty="0" smtClean="0">
                <a:solidFill>
                  <a:srgbClr val="009900"/>
                </a:solidFill>
              </a:rPr>
            </a:br>
            <a:r>
              <a:rPr lang="en-US" sz="2000" dirty="0" smtClean="0">
                <a:solidFill>
                  <a:srgbClr val="009900"/>
                </a:solidFill>
              </a:rPr>
              <a:t>	- Code efficiency (optimization)</a:t>
            </a:r>
          </a:p>
          <a:p>
            <a:endParaRPr lang="en-US" sz="2000" dirty="0" smtClean="0">
              <a:solidFill>
                <a:srgbClr val="009900"/>
              </a:solidFill>
            </a:endParaRPr>
          </a:p>
          <a:p>
            <a:r>
              <a:rPr lang="en-US" sz="2400" dirty="0" smtClean="0">
                <a:solidFill>
                  <a:srgbClr val="000099"/>
                </a:solidFill>
              </a:rPr>
              <a:t>Visit </a:t>
            </a:r>
            <a:r>
              <a:rPr lang="en-US" sz="2400" u="sng" dirty="0" smtClean="0">
                <a:solidFill>
                  <a:srgbClr val="000099"/>
                </a:solidFill>
              </a:rPr>
              <a:t>www.netlib.org</a:t>
            </a:r>
            <a:r>
              <a:rPr lang="en-US" sz="2400" dirty="0" smtClean="0">
                <a:solidFill>
                  <a:srgbClr val="000099"/>
                </a:solidFill>
              </a:rPr>
              <a:t> for more information about different numerical packages. </a:t>
            </a:r>
          </a:p>
          <a:p>
            <a:endParaRPr lang="en-US" sz="2400" dirty="0" smtClean="0"/>
          </a:p>
        </p:txBody>
      </p:sp>
    </p:spTree>
    <p:extLst>
      <p:ext uri="{BB962C8B-B14F-4D97-AF65-F5344CB8AC3E}">
        <p14:creationId xmlns:p14="http://schemas.microsoft.com/office/powerpoint/2010/main" val="12319816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fld id="{6CDFE4B6-799D-4A44-A378-8757CCBE8B37}" type="slidenum">
              <a:rPr lang="en-US" sz="1400" smtClean="0">
                <a:solidFill>
                  <a:srgbClr val="CC3300"/>
                </a:solidFill>
              </a:rPr>
              <a:pPr eaLnBrk="1" hangingPunct="1"/>
              <a:t>57</a:t>
            </a:fld>
            <a:endParaRPr lang="en-US" sz="1400" smtClean="0">
              <a:solidFill>
                <a:srgbClr val="CC3300"/>
              </a:solidFill>
            </a:endParaRPr>
          </a:p>
        </p:txBody>
      </p:sp>
      <p:sp>
        <p:nvSpPr>
          <p:cNvPr id="26628" name="Rectangle 3"/>
          <p:cNvSpPr>
            <a:spLocks noGrp="1" noChangeArrowheads="1"/>
          </p:cNvSpPr>
          <p:nvPr>
            <p:ph type="body" idx="1"/>
          </p:nvPr>
        </p:nvSpPr>
        <p:spPr bwMode="auto">
          <a:xfrm>
            <a:off x="762000" y="1228725"/>
            <a:ext cx="7839075"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pPr>
            <a:r>
              <a:rPr lang="en-US" sz="2000" smtClean="0">
                <a:solidFill>
                  <a:srgbClr val="000099"/>
                </a:solidFill>
              </a:rPr>
              <a:t>Fast prototyping:</a:t>
            </a:r>
            <a:r>
              <a:rPr lang="en-US" sz="2000" smtClean="0"/>
              <a:t> </a:t>
            </a:r>
            <a:r>
              <a:rPr lang="en-US" sz="2000" u="sng" smtClean="0">
                <a:solidFill>
                  <a:srgbClr val="009900"/>
                </a:solidFill>
              </a:rPr>
              <a:t>MATLAB is an interpreted language</a:t>
            </a:r>
          </a:p>
          <a:p>
            <a:pPr>
              <a:lnSpc>
                <a:spcPct val="150000"/>
              </a:lnSpc>
            </a:pPr>
            <a:r>
              <a:rPr lang="en-US" sz="2000" smtClean="0">
                <a:solidFill>
                  <a:srgbClr val="000099"/>
                </a:solidFill>
              </a:rPr>
              <a:t>Extensive toolboxes</a:t>
            </a:r>
          </a:p>
          <a:p>
            <a:pPr>
              <a:lnSpc>
                <a:spcPct val="150000"/>
              </a:lnSpc>
            </a:pPr>
            <a:r>
              <a:rPr lang="en-US" sz="2000" smtClean="0">
                <a:solidFill>
                  <a:srgbClr val="000099"/>
                </a:solidFill>
              </a:rPr>
              <a:t>Versatile graphics</a:t>
            </a:r>
          </a:p>
          <a:p>
            <a:pPr>
              <a:lnSpc>
                <a:spcPct val="150000"/>
              </a:lnSpc>
            </a:pPr>
            <a:r>
              <a:rPr lang="en-US" sz="2000" smtClean="0">
                <a:solidFill>
                  <a:srgbClr val="000099"/>
                </a:solidFill>
              </a:rPr>
              <a:t>Cross-platform: Windows, Unix, Linux, Mac OS</a:t>
            </a:r>
          </a:p>
          <a:p>
            <a:pPr>
              <a:lnSpc>
                <a:spcPct val="150000"/>
              </a:lnSpc>
            </a:pPr>
            <a:r>
              <a:rPr lang="en-US" sz="2000" smtClean="0">
                <a:solidFill>
                  <a:srgbClr val="000099"/>
                </a:solidFill>
              </a:rPr>
              <a:t>Support parallel computing </a:t>
            </a:r>
          </a:p>
          <a:p>
            <a:pPr>
              <a:lnSpc>
                <a:spcPct val="150000"/>
              </a:lnSpc>
            </a:pPr>
            <a:r>
              <a:rPr lang="en-US" sz="2000" smtClean="0">
                <a:solidFill>
                  <a:srgbClr val="000099"/>
                </a:solidFill>
              </a:rPr>
              <a:t>Support object oriented programming</a:t>
            </a:r>
          </a:p>
          <a:p>
            <a:pPr>
              <a:lnSpc>
                <a:spcPct val="150000"/>
              </a:lnSpc>
            </a:pPr>
            <a:r>
              <a:rPr lang="en-US" sz="2000" smtClean="0">
                <a:solidFill>
                  <a:srgbClr val="000099"/>
                </a:solidFill>
              </a:rPr>
              <a:t>Large groups of users</a:t>
            </a:r>
            <a:r>
              <a:rPr lang="en-US" sz="2000" smtClean="0"/>
              <a:t/>
            </a:r>
            <a:br>
              <a:rPr lang="en-US" sz="2000" smtClean="0"/>
            </a:br>
            <a:r>
              <a:rPr lang="en-US" sz="2000" smtClean="0"/>
              <a:t>	</a:t>
            </a:r>
            <a:r>
              <a:rPr lang="en-US" sz="2000" smtClean="0">
                <a:solidFill>
                  <a:srgbClr val="009900"/>
                </a:solidFill>
              </a:rPr>
              <a:t>MATLAB file exchange </a:t>
            </a:r>
            <a:r>
              <a:rPr lang="en-US" sz="2000" b="1" u="sng" smtClean="0">
                <a:solidFill>
                  <a:srgbClr val="CC3300"/>
                </a:solidFill>
              </a:rPr>
              <a:t>(use with caution)</a:t>
            </a:r>
          </a:p>
          <a:p>
            <a:pPr>
              <a:lnSpc>
                <a:spcPct val="150000"/>
              </a:lnSpc>
              <a:buFontTx/>
              <a:buNone/>
            </a:pPr>
            <a:r>
              <a:rPr lang="en-US" sz="2000" smtClean="0">
                <a:solidFill>
                  <a:srgbClr val="009900"/>
                </a:solidFill>
              </a:rPr>
              <a:t>		http://www.mathworks.com/matlabcentral/</a:t>
            </a:r>
          </a:p>
          <a:p>
            <a:pPr>
              <a:lnSpc>
                <a:spcPct val="150000"/>
              </a:lnSpc>
            </a:pPr>
            <a:endParaRPr lang="en-US" sz="2000" smtClean="0">
              <a:solidFill>
                <a:srgbClr val="009900"/>
              </a:solidFill>
            </a:endParaRPr>
          </a:p>
          <a:p>
            <a:endParaRPr lang="en-US" sz="2200" smtClean="0"/>
          </a:p>
          <a:p>
            <a:endParaRPr lang="en-US" sz="2200" smtClean="0"/>
          </a:p>
          <a:p>
            <a:endParaRPr lang="en-US" smtClean="0"/>
          </a:p>
        </p:txBody>
      </p:sp>
      <p:sp>
        <p:nvSpPr>
          <p:cNvPr id="6" name="Rectangle 2"/>
          <p:cNvSpPr>
            <a:spLocks noGrp="1" noChangeArrowheads="1"/>
          </p:cNvSpPr>
          <p:nvPr>
            <p:ph type="title"/>
          </p:nvPr>
        </p:nvSpPr>
        <p:spPr bwMode="auto">
          <a:xfrm>
            <a:off x="483577" y="577030"/>
            <a:ext cx="8229600" cy="5470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000" dirty="0" smtClean="0"/>
              <a:t>Advantages of MATLAB (II)</a:t>
            </a:r>
          </a:p>
        </p:txBody>
      </p:sp>
    </p:spTree>
    <p:extLst>
      <p:ext uri="{BB962C8B-B14F-4D97-AF65-F5344CB8AC3E}">
        <p14:creationId xmlns:p14="http://schemas.microsoft.com/office/powerpoint/2010/main" val="39403911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fld id="{51BE98E2-195D-486F-ACD3-D7EE33F00B89}" type="slidenum">
              <a:rPr lang="en-US" sz="1400" smtClean="0">
                <a:solidFill>
                  <a:srgbClr val="CC3300"/>
                </a:solidFill>
              </a:rPr>
              <a:pPr eaLnBrk="1" hangingPunct="1"/>
              <a:t>58</a:t>
            </a:fld>
            <a:endParaRPr lang="en-US" sz="1400" smtClean="0">
              <a:solidFill>
                <a:srgbClr val="CC3300"/>
              </a:solidFill>
            </a:endParaRPr>
          </a:p>
        </p:txBody>
      </p:sp>
      <p:sp>
        <p:nvSpPr>
          <p:cNvPr id="27651" name="Rectangle 2"/>
          <p:cNvSpPr>
            <a:spLocks noGrp="1" noChangeArrowheads="1"/>
          </p:cNvSpPr>
          <p:nvPr>
            <p:ph type="title"/>
          </p:nvPr>
        </p:nvSpPr>
        <p:spPr bwMode="auto">
          <a:xfrm>
            <a:off x="190500" y="589940"/>
            <a:ext cx="8772525" cy="5530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smtClean="0"/>
              <a:t>MATLAB Toolboxes (I)</a:t>
            </a:r>
          </a:p>
        </p:txBody>
      </p:sp>
      <p:sp>
        <p:nvSpPr>
          <p:cNvPr id="27652" name="Rectangle 3"/>
          <p:cNvSpPr>
            <a:spLocks noGrp="1" noChangeArrowheads="1"/>
          </p:cNvSpPr>
          <p:nvPr>
            <p:ph type="body" idx="1"/>
          </p:nvPr>
        </p:nvSpPr>
        <p:spPr bwMode="auto">
          <a:xfrm>
            <a:off x="457200" y="1134536"/>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200" dirty="0" smtClean="0">
                <a:solidFill>
                  <a:srgbClr val="000099"/>
                </a:solidFill>
              </a:rPr>
              <a:t>A large collection of basic math functions are provided in the MATLAB base package. </a:t>
            </a:r>
            <a:br>
              <a:rPr lang="en-US" sz="2200" dirty="0" smtClean="0">
                <a:solidFill>
                  <a:srgbClr val="000099"/>
                </a:solidFill>
              </a:rPr>
            </a:br>
            <a:endParaRPr lang="en-US" sz="2200" dirty="0" smtClean="0">
              <a:solidFill>
                <a:srgbClr val="000099"/>
              </a:solidFill>
            </a:endParaRPr>
          </a:p>
          <a:p>
            <a:r>
              <a:rPr lang="en-US" sz="2200" dirty="0" smtClean="0">
                <a:solidFill>
                  <a:srgbClr val="000099"/>
                </a:solidFill>
              </a:rPr>
              <a:t>Function extensions are packaged as toolboxes. </a:t>
            </a:r>
          </a:p>
          <a:p>
            <a:endParaRPr lang="en-US" sz="2200" dirty="0" smtClean="0">
              <a:solidFill>
                <a:srgbClr val="000099"/>
              </a:solidFill>
            </a:endParaRPr>
          </a:p>
          <a:p>
            <a:r>
              <a:rPr lang="en-US" sz="2200" dirty="0" smtClean="0">
                <a:solidFill>
                  <a:srgbClr val="000099"/>
                </a:solidFill>
              </a:rPr>
              <a:t>Signal &amp; image processing; Computer </a:t>
            </a:r>
            <a:r>
              <a:rPr lang="en-US" sz="2200" dirty="0" err="1" smtClean="0">
                <a:solidFill>
                  <a:srgbClr val="000099"/>
                </a:solidFill>
              </a:rPr>
              <a:t>vsion</a:t>
            </a:r>
            <a:endParaRPr lang="en-US" sz="2200" dirty="0" smtClean="0">
              <a:solidFill>
                <a:srgbClr val="000099"/>
              </a:solidFill>
            </a:endParaRPr>
          </a:p>
          <a:p>
            <a:pPr marL="0" indent="0">
              <a:buNone/>
            </a:pPr>
            <a:r>
              <a:rPr lang="en-US" sz="2400" dirty="0" smtClean="0">
                <a:solidFill>
                  <a:srgbClr val="009900"/>
                </a:solidFill>
              </a:rPr>
              <a:t>	</a:t>
            </a:r>
            <a:r>
              <a:rPr lang="en-US" sz="1800" dirty="0" smtClean="0">
                <a:solidFill>
                  <a:srgbClr val="009900"/>
                </a:solidFill>
              </a:rPr>
              <a:t>- </a:t>
            </a:r>
            <a:r>
              <a:rPr lang="en-US" sz="1800" dirty="0">
                <a:solidFill>
                  <a:srgbClr val="009900"/>
                </a:solidFill>
              </a:rPr>
              <a:t>Signal processing toolbox</a:t>
            </a:r>
            <a:br>
              <a:rPr lang="en-US" sz="1800" dirty="0">
                <a:solidFill>
                  <a:srgbClr val="009900"/>
                </a:solidFill>
              </a:rPr>
            </a:br>
            <a:r>
              <a:rPr lang="en-US" sz="1800" dirty="0">
                <a:solidFill>
                  <a:srgbClr val="009900"/>
                </a:solidFill>
              </a:rPr>
              <a:t>	- Image processing toolbox</a:t>
            </a:r>
            <a:br>
              <a:rPr lang="en-US" sz="1800" dirty="0">
                <a:solidFill>
                  <a:srgbClr val="009900"/>
                </a:solidFill>
              </a:rPr>
            </a:br>
            <a:r>
              <a:rPr lang="en-US" sz="1800" dirty="0">
                <a:solidFill>
                  <a:srgbClr val="009900"/>
                </a:solidFill>
              </a:rPr>
              <a:t>	- </a:t>
            </a:r>
            <a:r>
              <a:rPr lang="en-US" sz="1800" dirty="0" smtClean="0">
                <a:solidFill>
                  <a:srgbClr val="009900"/>
                </a:solidFill>
              </a:rPr>
              <a:t>Computer vision toolbox</a:t>
            </a:r>
          </a:p>
          <a:p>
            <a:pPr marL="0" indent="0">
              <a:buNone/>
            </a:pPr>
            <a:r>
              <a:rPr lang="en-US" sz="1800" dirty="0">
                <a:solidFill>
                  <a:srgbClr val="009900"/>
                </a:solidFill>
              </a:rPr>
              <a:t>	</a:t>
            </a:r>
            <a:r>
              <a:rPr lang="en-US" sz="1800" dirty="0" smtClean="0">
                <a:solidFill>
                  <a:srgbClr val="009900"/>
                </a:solidFill>
              </a:rPr>
              <a:t>- Statistics and machine learning toolbox</a:t>
            </a:r>
          </a:p>
          <a:p>
            <a:pPr marL="0" indent="0">
              <a:buNone/>
            </a:pPr>
            <a:r>
              <a:rPr lang="en-US" sz="1800" dirty="0">
                <a:solidFill>
                  <a:srgbClr val="009900"/>
                </a:solidFill>
              </a:rPr>
              <a:t>	</a:t>
            </a:r>
            <a:r>
              <a:rPr lang="en-US" sz="1800" dirty="0" smtClean="0">
                <a:solidFill>
                  <a:srgbClr val="009900"/>
                </a:solidFill>
              </a:rPr>
              <a:t>- Neural network toolbox (for deep learning)</a:t>
            </a:r>
            <a:r>
              <a:rPr lang="en-US" sz="2000" dirty="0">
                <a:solidFill>
                  <a:srgbClr val="009900"/>
                </a:solidFill>
              </a:rPr>
              <a:t/>
            </a:r>
            <a:br>
              <a:rPr lang="en-US" sz="2000" dirty="0">
                <a:solidFill>
                  <a:srgbClr val="009900"/>
                </a:solidFill>
              </a:rPr>
            </a:br>
            <a:endParaRPr lang="en-US" sz="2000" dirty="0"/>
          </a:p>
          <a:p>
            <a:r>
              <a:rPr lang="en-US" sz="2200" dirty="0" smtClean="0">
                <a:solidFill>
                  <a:srgbClr val="000099"/>
                </a:solidFill>
              </a:rPr>
              <a:t>Math and optimization</a:t>
            </a:r>
            <a:r>
              <a:rPr lang="en-US" sz="2200" dirty="0" smtClean="0"/>
              <a:t/>
            </a:r>
            <a:br>
              <a:rPr lang="en-US" sz="2200" dirty="0" smtClean="0"/>
            </a:br>
            <a:r>
              <a:rPr lang="en-US" sz="2400" dirty="0" smtClean="0"/>
              <a:t>	</a:t>
            </a:r>
            <a:r>
              <a:rPr lang="en-US" sz="1800" dirty="0" smtClean="0">
                <a:solidFill>
                  <a:srgbClr val="009900"/>
                </a:solidFill>
              </a:rPr>
              <a:t>- Optimization toolbox</a:t>
            </a:r>
            <a:br>
              <a:rPr lang="en-US" sz="1800" dirty="0" smtClean="0">
                <a:solidFill>
                  <a:srgbClr val="009900"/>
                </a:solidFill>
              </a:rPr>
            </a:br>
            <a:r>
              <a:rPr lang="en-US" sz="1800" dirty="0" smtClean="0">
                <a:solidFill>
                  <a:srgbClr val="009900"/>
                </a:solidFill>
              </a:rPr>
              <a:t>	- PDE toolbox</a:t>
            </a:r>
            <a:br>
              <a:rPr lang="en-US" sz="1800" dirty="0" smtClean="0">
                <a:solidFill>
                  <a:srgbClr val="009900"/>
                </a:solidFill>
              </a:rPr>
            </a:br>
            <a:r>
              <a:rPr lang="en-US" sz="1800" dirty="0" smtClean="0">
                <a:solidFill>
                  <a:srgbClr val="009900"/>
                </a:solidFill>
              </a:rPr>
              <a:t>	</a:t>
            </a:r>
            <a:endParaRPr lang="en-US" sz="2000" dirty="0" smtClean="0"/>
          </a:p>
        </p:txBody>
      </p:sp>
    </p:spTree>
    <p:extLst>
      <p:ext uri="{BB962C8B-B14F-4D97-AF65-F5344CB8AC3E}">
        <p14:creationId xmlns:p14="http://schemas.microsoft.com/office/powerpoint/2010/main" val="18253264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fld id="{2DB25FBD-6964-447B-81A8-43ADFC12F025}" type="slidenum">
              <a:rPr lang="en-US" sz="1400" smtClean="0">
                <a:solidFill>
                  <a:srgbClr val="CC3300"/>
                </a:solidFill>
              </a:rPr>
              <a:pPr eaLnBrk="1" hangingPunct="1"/>
              <a:t>59</a:t>
            </a:fld>
            <a:endParaRPr lang="en-US" sz="1400" smtClean="0">
              <a:solidFill>
                <a:srgbClr val="CC3300"/>
              </a:solidFill>
            </a:endParaRPr>
          </a:p>
        </p:txBody>
      </p:sp>
      <p:sp>
        <p:nvSpPr>
          <p:cNvPr id="28675" name="Rectangle 2"/>
          <p:cNvSpPr>
            <a:spLocks noGrp="1" noChangeArrowheads="1"/>
          </p:cNvSpPr>
          <p:nvPr>
            <p:ph type="title"/>
          </p:nvPr>
        </p:nvSpPr>
        <p:spPr bwMode="auto">
          <a:xfrm>
            <a:off x="238125" y="572682"/>
            <a:ext cx="8620125" cy="5703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smtClean="0"/>
              <a:t>MATLAB Toolboxes (II)</a:t>
            </a:r>
          </a:p>
        </p:txBody>
      </p:sp>
      <p:sp>
        <p:nvSpPr>
          <p:cNvPr id="28676" name="Rectangle 3"/>
          <p:cNvSpPr>
            <a:spLocks noGrp="1" noChangeArrowheads="1"/>
          </p:cNvSpPr>
          <p:nvPr>
            <p:ph type="body" idx="1"/>
          </p:nvPr>
        </p:nvSpPr>
        <p:spPr bwMode="auto">
          <a:xfrm>
            <a:off x="457200" y="12954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400" dirty="0"/>
              <a:t>Statistics &amp; data analysis</a:t>
            </a:r>
            <a:br>
              <a:rPr lang="en-US" sz="2400" dirty="0"/>
            </a:br>
            <a:r>
              <a:rPr lang="en-US" sz="2400" dirty="0"/>
              <a:t>	</a:t>
            </a:r>
            <a:r>
              <a:rPr lang="en-US" sz="1800" dirty="0" smtClean="0">
                <a:solidFill>
                  <a:srgbClr val="009900"/>
                </a:solidFill>
              </a:rPr>
              <a:t>- </a:t>
            </a:r>
            <a:r>
              <a:rPr lang="en-US" sz="1800" dirty="0">
                <a:solidFill>
                  <a:srgbClr val="009900"/>
                </a:solidFill>
              </a:rPr>
              <a:t>Curve fitting toolbox</a:t>
            </a:r>
            <a:br>
              <a:rPr lang="en-US" sz="1800" dirty="0">
                <a:solidFill>
                  <a:srgbClr val="009900"/>
                </a:solidFill>
              </a:rPr>
            </a:br>
            <a:r>
              <a:rPr lang="en-US" sz="1800" dirty="0">
                <a:solidFill>
                  <a:srgbClr val="009900"/>
                </a:solidFill>
              </a:rPr>
              <a:t>	</a:t>
            </a:r>
            <a:endParaRPr lang="en-US" sz="2200" dirty="0" smtClean="0">
              <a:solidFill>
                <a:srgbClr val="000099"/>
              </a:solidFill>
            </a:endParaRPr>
          </a:p>
          <a:p>
            <a:r>
              <a:rPr lang="en-US" sz="2200" dirty="0" smtClean="0">
                <a:solidFill>
                  <a:srgbClr val="000099"/>
                </a:solidFill>
              </a:rPr>
              <a:t>Third party toolboxes</a:t>
            </a:r>
            <a:r>
              <a:rPr lang="en-US" sz="2200" dirty="0" smtClean="0"/>
              <a:t/>
            </a:r>
            <a:br>
              <a:rPr lang="en-US" sz="2200" dirty="0" smtClean="0"/>
            </a:br>
            <a:r>
              <a:rPr lang="en-US" sz="1800" dirty="0" smtClean="0"/>
              <a:t>	</a:t>
            </a:r>
            <a:r>
              <a:rPr lang="en-US" sz="1800" dirty="0" smtClean="0">
                <a:solidFill>
                  <a:srgbClr val="009900"/>
                </a:solidFill>
              </a:rPr>
              <a:t>- Pattern recognition toolbox:  </a:t>
            </a:r>
            <a:r>
              <a:rPr lang="en-US" sz="1800" u="sng" dirty="0" smtClean="0"/>
              <a:t>www.prtools.org</a:t>
            </a:r>
            <a:r>
              <a:rPr lang="en-US" sz="1800" dirty="0" smtClean="0">
                <a:solidFill>
                  <a:srgbClr val="009900"/>
                </a:solidFill>
              </a:rPr>
              <a:t/>
            </a:r>
            <a:br>
              <a:rPr lang="en-US" sz="1800" dirty="0" smtClean="0">
                <a:solidFill>
                  <a:srgbClr val="009900"/>
                </a:solidFill>
              </a:rPr>
            </a:br>
            <a:r>
              <a:rPr lang="en-US" sz="1800" dirty="0" smtClean="0">
                <a:solidFill>
                  <a:srgbClr val="009900"/>
                </a:solidFill>
              </a:rPr>
              <a:t>	- Wavelet toolbox: </a:t>
            </a:r>
            <a:r>
              <a:rPr lang="en-US" sz="1800" u="sng" dirty="0" smtClean="0"/>
              <a:t>http://www-stat.stanford.edu/~wavelab/</a:t>
            </a:r>
          </a:p>
        </p:txBody>
      </p:sp>
    </p:spTree>
    <p:extLst>
      <p:ext uri="{BB962C8B-B14F-4D97-AF65-F5344CB8AC3E}">
        <p14:creationId xmlns:p14="http://schemas.microsoft.com/office/powerpoint/2010/main" val="41436921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600" dirty="0" smtClean="0"/>
              <a:t>什么是图像？</a:t>
            </a:r>
            <a:r>
              <a:rPr lang="en-US" altLang="zh-CN" sz="2600" dirty="0" smtClean="0"/>
              <a:t>(II)</a:t>
            </a:r>
            <a:endParaRPr lang="en-US" sz="2600"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6</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345" y="1207611"/>
            <a:ext cx="5405902" cy="3487679"/>
          </a:xfrm>
          <a:prstGeom prst="rect">
            <a:avLst/>
          </a:prstGeom>
        </p:spPr>
      </p:pic>
      <p:pic>
        <p:nvPicPr>
          <p:cNvPr id="6" name="图片 5"/>
          <p:cNvPicPr>
            <a:picLocks noChangeAspect="1"/>
          </p:cNvPicPr>
          <p:nvPr/>
        </p:nvPicPr>
        <p:blipFill rotWithShape="1">
          <a:blip r:embed="rId3"/>
          <a:srcRect l="22659" t="6781" r="22734" b="19023"/>
          <a:stretch/>
        </p:blipFill>
        <p:spPr>
          <a:xfrm>
            <a:off x="5651244" y="1207611"/>
            <a:ext cx="3349376" cy="2164001"/>
          </a:xfrm>
          <a:prstGeom prst="rect">
            <a:avLst/>
          </a:prstGeom>
        </p:spPr>
      </p:pic>
      <p:sp>
        <p:nvSpPr>
          <p:cNvPr id="7" name="矩形 6"/>
          <p:cNvSpPr/>
          <p:nvPr/>
        </p:nvSpPr>
        <p:spPr>
          <a:xfrm>
            <a:off x="2294825" y="1885288"/>
            <a:ext cx="518985" cy="247136"/>
          </a:xfrm>
          <a:prstGeom prst="rect">
            <a:avLst/>
          </a:prstGeom>
          <a:noFill/>
          <a:ln>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4"/>
          <a:srcRect l="22634" t="6879" r="22811" b="18581"/>
          <a:stretch/>
        </p:blipFill>
        <p:spPr>
          <a:xfrm>
            <a:off x="5651244" y="3678386"/>
            <a:ext cx="3349376" cy="2176071"/>
          </a:xfrm>
          <a:prstGeom prst="rect">
            <a:avLst/>
          </a:prstGeom>
        </p:spPr>
      </p:pic>
    </p:spTree>
    <p:extLst>
      <p:ext uri="{BB962C8B-B14F-4D97-AF65-F5344CB8AC3E}">
        <p14:creationId xmlns:p14="http://schemas.microsoft.com/office/powerpoint/2010/main" val="23495267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fld id="{F03F24FF-337C-4E3D-9784-2CEC039D0813}" type="slidenum">
              <a:rPr lang="en-US" sz="1400" smtClean="0">
                <a:solidFill>
                  <a:srgbClr val="CC3300"/>
                </a:solidFill>
              </a:rPr>
              <a:pPr eaLnBrk="1" hangingPunct="1"/>
              <a:t>60</a:t>
            </a:fld>
            <a:endParaRPr lang="en-US" sz="1400" smtClean="0">
              <a:solidFill>
                <a:srgbClr val="CC3300"/>
              </a:solidFill>
            </a:endParaRPr>
          </a:p>
        </p:txBody>
      </p:sp>
      <p:sp>
        <p:nvSpPr>
          <p:cNvPr id="29699" name="Rectangle 2"/>
          <p:cNvSpPr>
            <a:spLocks noGrp="1" noChangeArrowheads="1"/>
          </p:cNvSpPr>
          <p:nvPr>
            <p:ph type="title"/>
          </p:nvPr>
        </p:nvSpPr>
        <p:spPr bwMode="auto">
          <a:xfrm>
            <a:off x="457200" y="601909"/>
            <a:ext cx="8229600" cy="5410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smtClean="0"/>
              <a:t>Limitations of MATLAB</a:t>
            </a:r>
          </a:p>
        </p:txBody>
      </p:sp>
      <p:sp>
        <p:nvSpPr>
          <p:cNvPr id="29700" name="Rectangle 3"/>
          <p:cNvSpPr>
            <a:spLocks noGrp="1" noChangeArrowheads="1"/>
          </p:cNvSpPr>
          <p:nvPr>
            <p:ph type="body" idx="1"/>
          </p:nvPr>
        </p:nvSpPr>
        <p:spPr bwMode="auto">
          <a:xfrm>
            <a:off x="457200" y="1304925"/>
            <a:ext cx="8229600" cy="582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000" dirty="0" smtClean="0">
                <a:solidFill>
                  <a:srgbClr val="000099"/>
                </a:solidFill>
              </a:rPr>
              <a:t>Operation details are hidden.</a:t>
            </a:r>
            <a:endParaRPr lang="en-US" sz="2000" i="1" u="sng" dirty="0" smtClean="0">
              <a:solidFill>
                <a:srgbClr val="000099"/>
              </a:solidFill>
            </a:endParaRPr>
          </a:p>
          <a:p>
            <a:endParaRPr lang="en-US" sz="2000" dirty="0" smtClean="0">
              <a:solidFill>
                <a:srgbClr val="000099"/>
              </a:solidFill>
            </a:endParaRPr>
          </a:p>
          <a:p>
            <a:r>
              <a:rPr lang="en-US" sz="2000" dirty="0" smtClean="0">
                <a:solidFill>
                  <a:srgbClr val="000099"/>
                </a:solidFill>
              </a:rPr>
              <a:t>Limited efficiency: MATLAB is an interpreted language.</a:t>
            </a:r>
            <a:r>
              <a:rPr lang="en-US" sz="2000" dirty="0" smtClean="0"/>
              <a:t/>
            </a:r>
            <a:br>
              <a:rPr lang="en-US" sz="2000" dirty="0" smtClean="0"/>
            </a:br>
            <a:r>
              <a:rPr lang="en-US" sz="2000" dirty="0" smtClean="0"/>
              <a:t>	</a:t>
            </a:r>
            <a:r>
              <a:rPr lang="en-US" sz="1800" dirty="0" smtClean="0">
                <a:solidFill>
                  <a:srgbClr val="009900"/>
                </a:solidFill>
              </a:rPr>
              <a:t>- Compiler also available</a:t>
            </a:r>
            <a:br>
              <a:rPr lang="en-US" sz="1800" dirty="0" smtClean="0">
                <a:solidFill>
                  <a:srgbClr val="009900"/>
                </a:solidFill>
              </a:rPr>
            </a:br>
            <a:r>
              <a:rPr lang="en-US" sz="1800" dirty="0" smtClean="0">
                <a:solidFill>
                  <a:srgbClr val="009900"/>
                </a:solidFill>
              </a:rPr>
              <a:t>	- Can use MEX (MATLAB executable) to call DLL implemented in C</a:t>
            </a:r>
          </a:p>
          <a:p>
            <a:endParaRPr lang="en-US" sz="2000" dirty="0" smtClean="0">
              <a:solidFill>
                <a:srgbClr val="009900"/>
              </a:solidFill>
            </a:endParaRPr>
          </a:p>
          <a:p>
            <a:r>
              <a:rPr lang="en-US" sz="2000" dirty="0" smtClean="0">
                <a:solidFill>
                  <a:srgbClr val="000099"/>
                </a:solidFill>
              </a:rPr>
              <a:t>Lack of properties to support large scale software development</a:t>
            </a:r>
          </a:p>
          <a:p>
            <a:pPr lvl="2">
              <a:buFontTx/>
              <a:buChar char="-"/>
            </a:pPr>
            <a:r>
              <a:rPr lang="en-US" sz="2000" dirty="0" smtClean="0">
                <a:solidFill>
                  <a:srgbClr val="009900"/>
                </a:solidFill>
              </a:rPr>
              <a:t>E.g. Implicit &amp; dynamic data type</a:t>
            </a:r>
          </a:p>
          <a:p>
            <a:pPr lvl="2">
              <a:buFontTx/>
              <a:buNone/>
            </a:pPr>
            <a:endParaRPr lang="en-US" sz="2000" dirty="0" smtClean="0">
              <a:solidFill>
                <a:srgbClr val="009900"/>
              </a:solidFill>
            </a:endParaRPr>
          </a:p>
          <a:p>
            <a:r>
              <a:rPr lang="en-US" sz="2000" dirty="0" smtClean="0">
                <a:solidFill>
                  <a:srgbClr val="000099"/>
                </a:solidFill>
              </a:rPr>
              <a:t>MATLAB is </a:t>
            </a:r>
            <a:r>
              <a:rPr lang="en-US" sz="2000" dirty="0" smtClean="0"/>
              <a:t>widely used in image processing and computer vision. </a:t>
            </a:r>
          </a:p>
          <a:p>
            <a:endParaRPr lang="en-US" sz="2000" u="sng" dirty="0">
              <a:solidFill>
                <a:srgbClr val="000099"/>
              </a:solidFill>
            </a:endParaRPr>
          </a:p>
          <a:p>
            <a:r>
              <a:rPr lang="en-US" sz="2000" u="sng" dirty="0" smtClean="0"/>
              <a:t>MATLAB is </a:t>
            </a:r>
            <a:r>
              <a:rPr lang="en-US" sz="2000" u="sng" dirty="0" smtClean="0">
                <a:solidFill>
                  <a:srgbClr val="000099"/>
                </a:solidFill>
              </a:rPr>
              <a:t>the required implementation language for this class</a:t>
            </a:r>
            <a:r>
              <a:rPr lang="en-US" sz="2000" dirty="0" smtClean="0">
                <a:solidFill>
                  <a:srgbClr val="000099"/>
                </a:solidFill>
              </a:rPr>
              <a:t>.</a:t>
            </a:r>
          </a:p>
          <a:p>
            <a:pPr>
              <a:buFontTx/>
              <a:buNone/>
            </a:pPr>
            <a:endParaRPr lang="en-US" sz="2000" dirty="0" smtClean="0"/>
          </a:p>
          <a:p>
            <a:pPr>
              <a:buFontTx/>
              <a:buNone/>
            </a:pPr>
            <a:endParaRPr lang="en-US" sz="2000" dirty="0" smtClean="0"/>
          </a:p>
          <a:p>
            <a:endParaRPr lang="en-US" sz="2000" dirty="0" smtClean="0"/>
          </a:p>
          <a:p>
            <a:pPr>
              <a:buFontTx/>
              <a:buNone/>
            </a:pPr>
            <a:r>
              <a:rPr lang="en-US" sz="2000" dirty="0" smtClean="0"/>
              <a:t> </a:t>
            </a:r>
          </a:p>
        </p:txBody>
      </p:sp>
    </p:spTree>
    <p:extLst>
      <p:ext uri="{BB962C8B-B14F-4D97-AF65-F5344CB8AC3E}">
        <p14:creationId xmlns:p14="http://schemas.microsoft.com/office/powerpoint/2010/main" val="16283070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fld id="{60411489-2F4C-402E-9568-4211D9607201}" type="slidenum">
              <a:rPr lang="en-US" sz="1400" smtClean="0">
                <a:solidFill>
                  <a:srgbClr val="CC3300"/>
                </a:solidFill>
              </a:rPr>
              <a:pPr eaLnBrk="1" hangingPunct="1"/>
              <a:t>61</a:t>
            </a:fld>
            <a:endParaRPr lang="en-US" sz="1400" smtClean="0">
              <a:solidFill>
                <a:srgbClr val="CC3300"/>
              </a:solidFill>
            </a:endParaRPr>
          </a:p>
        </p:txBody>
      </p:sp>
      <p:sp>
        <p:nvSpPr>
          <p:cNvPr id="30723" name="Rectangle 2"/>
          <p:cNvSpPr>
            <a:spLocks noGrp="1" noChangeArrowheads="1"/>
          </p:cNvSpPr>
          <p:nvPr>
            <p:ph type="title"/>
          </p:nvPr>
        </p:nvSpPr>
        <p:spPr bwMode="auto">
          <a:xfrm>
            <a:off x="457200" y="551403"/>
            <a:ext cx="8229600" cy="550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000" dirty="0" smtClean="0"/>
              <a:t>Learning MATLAB</a:t>
            </a:r>
          </a:p>
        </p:txBody>
      </p:sp>
      <p:sp>
        <p:nvSpPr>
          <p:cNvPr id="30724" name="Rectangle 3"/>
          <p:cNvSpPr>
            <a:spLocks noGrp="1" noChangeArrowheads="1"/>
          </p:cNvSpPr>
          <p:nvPr>
            <p:ph type="body" idx="1"/>
          </p:nvPr>
        </p:nvSpPr>
        <p:spPr bwMode="auto">
          <a:xfrm>
            <a:off x="457200" y="131445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200" dirty="0" smtClean="0">
                <a:solidFill>
                  <a:srgbClr val="000099"/>
                </a:solidFill>
              </a:rPr>
              <a:t>How to write a MATLAB function</a:t>
            </a:r>
            <a:r>
              <a:rPr lang="en-US" sz="2200" dirty="0" smtClean="0"/>
              <a:t/>
            </a:r>
            <a:br>
              <a:rPr lang="en-US" sz="2200" dirty="0" smtClean="0"/>
            </a:br>
            <a:r>
              <a:rPr lang="en-US" sz="2200" dirty="0" smtClean="0">
                <a:solidFill>
                  <a:srgbClr val="009900"/>
                </a:solidFill>
              </a:rPr>
              <a:t>	- Many videos are available</a:t>
            </a:r>
          </a:p>
          <a:p>
            <a:endParaRPr lang="en-US" sz="2200" dirty="0" smtClean="0"/>
          </a:p>
          <a:p>
            <a:r>
              <a:rPr lang="en-US" sz="2200" dirty="0" smtClean="0">
                <a:solidFill>
                  <a:srgbClr val="000099"/>
                </a:solidFill>
              </a:rPr>
              <a:t>Some references</a:t>
            </a:r>
            <a:br>
              <a:rPr lang="en-US" sz="2200" dirty="0" smtClean="0">
                <a:solidFill>
                  <a:srgbClr val="000099"/>
                </a:solidFill>
              </a:rPr>
            </a:br>
            <a:r>
              <a:rPr lang="en-US" sz="2200" dirty="0" smtClean="0">
                <a:solidFill>
                  <a:srgbClr val="000099"/>
                </a:solidFill>
              </a:rPr>
              <a:t>	</a:t>
            </a:r>
            <a:r>
              <a:rPr lang="en-US" sz="1800" dirty="0" smtClean="0">
                <a:solidFill>
                  <a:srgbClr val="009900"/>
                </a:solidFill>
              </a:rPr>
              <a:t>- There are many MATLAB tutorials online and books available. </a:t>
            </a:r>
            <a:br>
              <a:rPr lang="en-US" sz="1800" dirty="0" smtClean="0">
                <a:solidFill>
                  <a:srgbClr val="009900"/>
                </a:solidFill>
              </a:rPr>
            </a:br>
            <a:r>
              <a:rPr lang="en-US" sz="1800" dirty="0" smtClean="0">
                <a:solidFill>
                  <a:srgbClr val="009900"/>
                </a:solidFill>
              </a:rPr>
              <a:t>	- Kermit </a:t>
            </a:r>
            <a:r>
              <a:rPr lang="en-US" sz="1800" dirty="0" err="1" smtClean="0">
                <a:solidFill>
                  <a:srgbClr val="009900"/>
                </a:solidFill>
              </a:rPr>
              <a:t>Sigmon</a:t>
            </a:r>
            <a:r>
              <a:rPr lang="en-US" sz="1800" dirty="0" smtClean="0">
                <a:solidFill>
                  <a:srgbClr val="009900"/>
                </a:solidFill>
              </a:rPr>
              <a:t>, MATLAB Primer, 3</a:t>
            </a:r>
            <a:r>
              <a:rPr lang="en-US" sz="1800" baseline="30000" dirty="0" smtClean="0">
                <a:solidFill>
                  <a:srgbClr val="009900"/>
                </a:solidFill>
              </a:rPr>
              <a:t>rd</a:t>
            </a:r>
            <a:r>
              <a:rPr lang="en-US" sz="1800" dirty="0" smtClean="0">
                <a:solidFill>
                  <a:srgbClr val="009900"/>
                </a:solidFill>
              </a:rPr>
              <a:t> ed.</a:t>
            </a:r>
            <a:br>
              <a:rPr lang="en-US" sz="1800" dirty="0" smtClean="0">
                <a:solidFill>
                  <a:srgbClr val="009900"/>
                </a:solidFill>
              </a:rPr>
            </a:br>
            <a:r>
              <a:rPr lang="en-US" sz="1800" dirty="0" smtClean="0">
                <a:solidFill>
                  <a:srgbClr val="009900"/>
                </a:solidFill>
              </a:rPr>
              <a:t>	- MATLAB User’s Guide.</a:t>
            </a:r>
            <a:br>
              <a:rPr lang="en-US" sz="1800" dirty="0" smtClean="0">
                <a:solidFill>
                  <a:srgbClr val="009900"/>
                </a:solidFill>
              </a:rPr>
            </a:br>
            <a:endParaRPr lang="en-US" sz="2200" dirty="0" smtClean="0">
              <a:solidFill>
                <a:srgbClr val="000099"/>
              </a:solidFill>
            </a:endParaRPr>
          </a:p>
          <a:p>
            <a:r>
              <a:rPr lang="en-US" sz="2200" dirty="0" smtClean="0">
                <a:solidFill>
                  <a:srgbClr val="000099"/>
                </a:solidFill>
              </a:rPr>
              <a:t>Reminder: MATLAB computation results can be saved in </a:t>
            </a:r>
            <a:r>
              <a:rPr lang="en-US" sz="2200" u="sng" dirty="0" smtClean="0">
                <a:solidFill>
                  <a:srgbClr val="000099"/>
                </a:solidFill>
              </a:rPr>
              <a:t>.mat files</a:t>
            </a:r>
            <a:r>
              <a:rPr lang="en-US" sz="2200" dirty="0" smtClean="0">
                <a:solidFill>
                  <a:srgbClr val="000099"/>
                </a:solidFill>
              </a:rPr>
              <a:t> and loaded back. </a:t>
            </a:r>
          </a:p>
          <a:p>
            <a:endParaRPr lang="en-US" sz="2200" dirty="0" smtClean="0">
              <a:solidFill>
                <a:srgbClr val="000099"/>
              </a:solidFill>
            </a:endParaRPr>
          </a:p>
          <a:p>
            <a:r>
              <a:rPr lang="en-US" sz="2200" dirty="0" smtClean="0">
                <a:solidFill>
                  <a:srgbClr val="000099"/>
                </a:solidFill>
              </a:rPr>
              <a:t>Reminder: MAT files are exchangeable on different platforms.</a:t>
            </a:r>
            <a:r>
              <a:rPr lang="en-US" sz="2200" dirty="0" smtClean="0"/>
              <a:t> </a:t>
            </a:r>
          </a:p>
        </p:txBody>
      </p:sp>
    </p:spTree>
    <p:extLst>
      <p:ext uri="{BB962C8B-B14F-4D97-AF65-F5344CB8AC3E}">
        <p14:creationId xmlns:p14="http://schemas.microsoft.com/office/powerpoint/2010/main" val="34305275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fld id="{E0363AD5-C647-4B29-B343-324E123EDE53}" type="slidenum">
              <a:rPr lang="en-US" sz="1400" smtClean="0">
                <a:solidFill>
                  <a:srgbClr val="CC3300"/>
                </a:solidFill>
              </a:rPr>
              <a:pPr eaLnBrk="1" hangingPunct="1"/>
              <a:t>62</a:t>
            </a:fld>
            <a:endParaRPr lang="en-US" sz="1400" smtClean="0">
              <a:solidFill>
                <a:srgbClr val="CC3300"/>
              </a:solidFill>
            </a:endParaRPr>
          </a:p>
        </p:txBody>
      </p:sp>
      <p:sp>
        <p:nvSpPr>
          <p:cNvPr id="31747" name="Rectangle 2"/>
          <p:cNvSpPr>
            <a:spLocks noGrp="1" noChangeArrowheads="1"/>
          </p:cNvSpPr>
          <p:nvPr>
            <p:ph type="title"/>
          </p:nvPr>
        </p:nvSpPr>
        <p:spPr bwMode="auto">
          <a:xfrm>
            <a:off x="457200" y="587489"/>
            <a:ext cx="8229600" cy="54734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000" dirty="0" smtClean="0"/>
              <a:t>Getting Help with MATLAB</a:t>
            </a:r>
          </a:p>
        </p:txBody>
      </p:sp>
      <p:sp>
        <p:nvSpPr>
          <p:cNvPr id="31748" name="Rectangle 3"/>
          <p:cNvSpPr>
            <a:spLocks noGrp="1" noChangeArrowheads="1"/>
          </p:cNvSpPr>
          <p:nvPr>
            <p:ph type="body" idx="1"/>
          </p:nvPr>
        </p:nvSpPr>
        <p:spPr bwMode="auto">
          <a:xfrm>
            <a:off x="563880" y="1381125"/>
            <a:ext cx="806577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smtClean="0">
                <a:solidFill>
                  <a:srgbClr val="000099"/>
                </a:solidFill>
              </a:rPr>
              <a:t>Read related references and practice first.</a:t>
            </a:r>
          </a:p>
          <a:p>
            <a:endParaRPr lang="en-US" dirty="0" smtClean="0">
              <a:solidFill>
                <a:srgbClr val="000099"/>
              </a:solidFill>
            </a:endParaRPr>
          </a:p>
          <a:p>
            <a:r>
              <a:rPr lang="en-US" dirty="0" smtClean="0">
                <a:solidFill>
                  <a:srgbClr val="000099"/>
                </a:solidFill>
              </a:rPr>
              <a:t>For a specific function, it is often helpful to look in MATLAB online help.</a:t>
            </a:r>
          </a:p>
          <a:p>
            <a:endParaRPr lang="en-US" dirty="0" smtClean="0">
              <a:solidFill>
                <a:srgbClr val="000099"/>
              </a:solidFill>
            </a:endParaRPr>
          </a:p>
          <a:p>
            <a:r>
              <a:rPr lang="en-US" dirty="0" smtClean="0">
                <a:solidFill>
                  <a:srgbClr val="000099"/>
                </a:solidFill>
              </a:rPr>
              <a:t>For a general question, it is often helpful to check related toolbox manuals.</a:t>
            </a:r>
          </a:p>
          <a:p>
            <a:endParaRPr lang="en-US" dirty="0" smtClean="0">
              <a:solidFill>
                <a:srgbClr val="000099"/>
              </a:solidFill>
            </a:endParaRPr>
          </a:p>
          <a:p>
            <a:r>
              <a:rPr lang="en-US" dirty="0" smtClean="0">
                <a:solidFill>
                  <a:srgbClr val="000099"/>
                </a:solidFill>
              </a:rPr>
              <a:t>If none of these works, direct your questions to the instructor. </a:t>
            </a:r>
          </a:p>
        </p:txBody>
      </p:sp>
    </p:spTree>
    <p:extLst>
      <p:ext uri="{BB962C8B-B14F-4D97-AF65-F5344CB8AC3E}">
        <p14:creationId xmlns:p14="http://schemas.microsoft.com/office/powerpoint/2010/main" val="10153305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4E4E8AE-9D11-478D-A670-3C099297646D}" type="slidenum">
              <a:rPr lang="en-US"/>
              <a:pPr/>
              <a:t>63</a:t>
            </a:fld>
            <a:endParaRPr lang="en-US"/>
          </a:p>
        </p:txBody>
      </p:sp>
      <p:sp>
        <p:nvSpPr>
          <p:cNvPr id="145410" name="Rectangle 2"/>
          <p:cNvSpPr>
            <a:spLocks noGrp="1" noChangeArrowheads="1"/>
          </p:cNvSpPr>
          <p:nvPr>
            <p:ph type="title"/>
          </p:nvPr>
        </p:nvSpPr>
        <p:spPr bwMode="auto">
          <a:xfrm>
            <a:off x="457200" y="533400"/>
            <a:ext cx="8229600" cy="557169"/>
          </a:xfrm>
          <a:noFill/>
          <a:ln>
            <a:miter lim="800000"/>
            <a:headEnd/>
            <a:tailEnd/>
          </a:ln>
        </p:spPr>
        <p:txBody>
          <a:bodyPr vert="horz" wrap="square" lIns="91440" tIns="45720" rIns="91440" bIns="45720" numCol="1" anchor="t" anchorCtr="0" compatLnSpc="1">
            <a:prstTxWarp prst="textNoShape">
              <a:avLst/>
            </a:prstTxWarp>
          </a:bodyPr>
          <a:lstStyle/>
          <a:p>
            <a:r>
              <a:rPr lang="en-US" sz="3200" dirty="0" smtClean="0"/>
              <a:t>A Partial List of Resources</a:t>
            </a:r>
            <a:endParaRPr lang="en-US" sz="3200" dirty="0"/>
          </a:p>
        </p:txBody>
      </p:sp>
      <p:sp>
        <p:nvSpPr>
          <p:cNvPr id="145411" name="Rectangle 3"/>
          <p:cNvSpPr>
            <a:spLocks noGrp="1" noChangeArrowheads="1"/>
          </p:cNvSpPr>
          <p:nvPr>
            <p:ph type="body" idx="1"/>
          </p:nvPr>
        </p:nvSpPr>
        <p:spPr bwMode="auto">
          <a:xfrm>
            <a:off x="441960" y="1325881"/>
            <a:ext cx="8229600" cy="746760"/>
          </a:xfrm>
          <a:noFill/>
          <a:ln>
            <a:miter lim="800000"/>
            <a:headEnd/>
            <a:tailEnd/>
          </a:ln>
        </p:spPr>
        <p:txBody>
          <a:bodyPr vert="horz" wrap="square" lIns="91440" tIns="45720" rIns="91440" bIns="45720" numCol="1" anchor="t" anchorCtr="0" compatLnSpc="1">
            <a:prstTxWarp prst="textNoShape">
              <a:avLst/>
            </a:prstTxWarp>
          </a:bodyPr>
          <a:lstStyle/>
          <a:p>
            <a:r>
              <a:rPr lang="en-US" sz="1800" dirty="0" smtClean="0">
                <a:solidFill>
                  <a:schemeClr val="accent2"/>
                </a:solidFill>
              </a:rPr>
              <a:t>A MATLAB Primer (3/e) by Kermit </a:t>
            </a:r>
            <a:r>
              <a:rPr lang="en-US" sz="1800" dirty="0" err="1" smtClean="0">
                <a:solidFill>
                  <a:schemeClr val="accent2"/>
                </a:solidFill>
              </a:rPr>
              <a:t>Sigmon</a:t>
            </a:r>
            <a:endParaRPr lang="en-US" sz="1800" dirty="0" smtClean="0">
              <a:solidFill>
                <a:schemeClr val="accent2"/>
              </a:solidFill>
            </a:endParaRPr>
          </a:p>
          <a:p>
            <a:endParaRPr lang="en-US" sz="1800" dirty="0" smtClean="0"/>
          </a:p>
          <a:p>
            <a:r>
              <a:rPr lang="en-US" sz="1800" dirty="0" smtClean="0"/>
              <a:t>Free </a:t>
            </a:r>
            <a:r>
              <a:rPr lang="en-US" sz="1800" dirty="0"/>
              <a:t>video-based tutorials on </a:t>
            </a:r>
            <a:r>
              <a:rPr lang="en-US" sz="1800" dirty="0" smtClean="0"/>
              <a:t>MATLAB: </a:t>
            </a:r>
            <a:r>
              <a:rPr lang="en-US" sz="1800" dirty="0"/>
              <a:t> </a:t>
            </a:r>
            <a:endParaRPr lang="en-US" sz="1800" dirty="0" smtClean="0"/>
          </a:p>
          <a:p>
            <a:pPr indent="0">
              <a:buNone/>
            </a:pPr>
            <a:r>
              <a:rPr lang="en-US" sz="1800" dirty="0" smtClean="0">
                <a:hlinkClick r:id="rId3"/>
              </a:rPr>
              <a:t>http</a:t>
            </a:r>
            <a:r>
              <a:rPr lang="en-US" sz="1800" dirty="0">
                <a:hlinkClick r:id="rId3"/>
              </a:rPr>
              <a:t>://www.mathworks.com/academia/student_center/tutorials/</a:t>
            </a:r>
            <a:endParaRPr lang="en-US" sz="1800" dirty="0"/>
          </a:p>
          <a:p>
            <a:pPr marL="0" indent="0">
              <a:buNone/>
            </a:pPr>
            <a:endParaRPr lang="en-US" sz="1800" dirty="0"/>
          </a:p>
          <a:p>
            <a:pPr lvl="0"/>
            <a:r>
              <a:rPr lang="en-US" sz="1800" dirty="0" smtClean="0"/>
              <a:t>Plot </a:t>
            </a:r>
            <a:r>
              <a:rPr lang="en-US" sz="1800" dirty="0"/>
              <a:t>gallery with source code (by clicking on the figures): </a:t>
            </a:r>
            <a:r>
              <a:rPr lang="en-US" sz="1800" dirty="0">
                <a:hlinkClick r:id="rId4"/>
              </a:rPr>
              <a:t>http://www.mathworks.com/discovery/gallery.html</a:t>
            </a:r>
            <a:endParaRPr lang="en-US" sz="1800" dirty="0"/>
          </a:p>
          <a:p>
            <a:pPr marL="0" indent="0">
              <a:buNone/>
            </a:pPr>
            <a:r>
              <a:rPr lang="en-US" sz="1800" dirty="0"/>
              <a:t> </a:t>
            </a:r>
          </a:p>
          <a:p>
            <a:pPr lvl="0"/>
            <a:r>
              <a:rPr lang="en-US" sz="1800" dirty="0" smtClean="0"/>
              <a:t>8th </a:t>
            </a:r>
            <a:r>
              <a:rPr lang="en-US" sz="1800" dirty="0"/>
              <a:t>Edition MATLAB Primer: </a:t>
            </a:r>
            <a:r>
              <a:rPr lang="en-US" sz="1800" dirty="0">
                <a:hlinkClick r:id="rId5"/>
              </a:rPr>
              <a:t>http://www.mathworks.com/support/books/book52873.html?category=17&amp;language=1</a:t>
            </a:r>
            <a:endParaRPr lang="en-US" sz="1800" dirty="0"/>
          </a:p>
          <a:p>
            <a:pPr marL="0" indent="0">
              <a:buNone/>
            </a:pPr>
            <a:r>
              <a:rPr lang="en-US" sz="1800" dirty="0"/>
              <a:t> </a:t>
            </a:r>
          </a:p>
          <a:p>
            <a:pPr lvl="0"/>
            <a:r>
              <a:rPr lang="en-US" sz="1800" dirty="0" smtClean="0"/>
              <a:t>Free </a:t>
            </a:r>
            <a:r>
              <a:rPr lang="en-US" sz="1800" dirty="0"/>
              <a:t>online book to learn MATLAB by Cleve </a:t>
            </a:r>
            <a:r>
              <a:rPr lang="en-US" sz="1800" dirty="0" err="1"/>
              <a:t>Moler</a:t>
            </a:r>
            <a:r>
              <a:rPr lang="en-US" sz="1800" dirty="0"/>
              <a:t>, creator of MATLAB: </a:t>
            </a:r>
            <a:r>
              <a:rPr lang="en-US" sz="1800" dirty="0">
                <a:hlinkClick r:id="rId6"/>
              </a:rPr>
              <a:t>http://www.mathworks.com/moler/exm/chapters.html</a:t>
            </a:r>
            <a:endParaRPr lang="en-US" sz="1800" dirty="0"/>
          </a:p>
          <a:p>
            <a:pPr marL="0" indent="0">
              <a:buNone/>
            </a:pPr>
            <a:endParaRPr lang="en-US" sz="1800" dirty="0"/>
          </a:p>
          <a:p>
            <a:endParaRPr lang="en-US" dirty="0">
              <a:solidFill>
                <a:srgbClr val="009900"/>
              </a:solidFill>
            </a:endParaRPr>
          </a:p>
        </p:txBody>
      </p:sp>
    </p:spTree>
    <p:extLst>
      <p:ext uri="{BB962C8B-B14F-4D97-AF65-F5344CB8AC3E}">
        <p14:creationId xmlns:p14="http://schemas.microsoft.com/office/powerpoint/2010/main" val="2765873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078" y="1503822"/>
            <a:ext cx="6020762" cy="2224723"/>
          </a:xfrm>
        </p:spPr>
        <p:txBody>
          <a:bodyPr/>
          <a:lstStyle/>
          <a:p>
            <a:r>
              <a:rPr lang="zh-CN" altLang="en-US" dirty="0"/>
              <a:t>一</a:t>
            </a:r>
            <a:r>
              <a:rPr lang="zh-CN" altLang="en-US" dirty="0" smtClean="0"/>
              <a:t>幅二维图像是一个像素阵列。</a:t>
            </a:r>
            <a:endParaRPr lang="en-US" dirty="0"/>
          </a:p>
          <a:p>
            <a:endParaRPr lang="en-US" dirty="0" smtClean="0"/>
          </a:p>
          <a:p>
            <a:r>
              <a:rPr lang="zh-CN" altLang="en-US" dirty="0" smtClean="0"/>
              <a:t>一幅二维图像是一个矩阵</a:t>
            </a:r>
            <a:r>
              <a:rPr lang="en-US" altLang="zh-CN" dirty="0" smtClean="0"/>
              <a:t/>
            </a:r>
            <a:br>
              <a:rPr lang="en-US" altLang="zh-CN" dirty="0" smtClean="0"/>
            </a:br>
            <a:r>
              <a:rPr lang="en-US" dirty="0"/>
              <a:t>	</a:t>
            </a:r>
            <a:r>
              <a:rPr lang="en-US" sz="1800" dirty="0" smtClean="0">
                <a:solidFill>
                  <a:srgbClr val="009900"/>
                </a:solidFill>
                <a:sym typeface="Wingdings" panose="05000000000000000000" pitchFamily="2" charset="2"/>
              </a:rPr>
              <a:t> </a:t>
            </a:r>
            <a:r>
              <a:rPr lang="zh-CN" altLang="en-US" sz="1800" dirty="0" smtClean="0">
                <a:solidFill>
                  <a:srgbClr val="009900"/>
                </a:solidFill>
                <a:sym typeface="Wingdings" panose="05000000000000000000" pitchFamily="2" charset="2"/>
              </a:rPr>
              <a:t>数学工具</a:t>
            </a:r>
            <a:r>
              <a:rPr lang="en-US" sz="1800" dirty="0" smtClean="0">
                <a:solidFill>
                  <a:srgbClr val="009900"/>
                </a:solidFill>
                <a:sym typeface="Wingdings" panose="05000000000000000000" pitchFamily="2" charset="2"/>
              </a:rPr>
              <a:t>: </a:t>
            </a:r>
            <a:r>
              <a:rPr lang="zh-CN" altLang="en-US" sz="1800" dirty="0" smtClean="0">
                <a:solidFill>
                  <a:srgbClr val="009900"/>
                </a:solidFill>
                <a:sym typeface="Wingdings" panose="05000000000000000000" pitchFamily="2" charset="2"/>
              </a:rPr>
              <a:t>线性代数</a:t>
            </a:r>
            <a:r>
              <a:rPr lang="en-US" sz="1800" dirty="0" smtClean="0">
                <a:solidFill>
                  <a:srgbClr val="009900"/>
                </a:solidFill>
                <a:sym typeface="Wingdings" panose="05000000000000000000" pitchFamily="2" charset="2"/>
              </a:rPr>
              <a:t>, </a:t>
            </a:r>
            <a:r>
              <a:rPr lang="zh-CN" altLang="en-US" sz="1800" dirty="0" smtClean="0">
                <a:solidFill>
                  <a:srgbClr val="FF0000"/>
                </a:solidFill>
                <a:sym typeface="Wingdings" panose="05000000000000000000" pitchFamily="2" charset="2"/>
              </a:rPr>
              <a:t>神经网络</a:t>
            </a:r>
            <a:endParaRPr lang="en-US" sz="1800" u="sng" dirty="0">
              <a:solidFill>
                <a:srgbClr val="FF0000"/>
              </a:solidFill>
            </a:endParaRPr>
          </a:p>
          <a:p>
            <a:endParaRPr lang="en-US" sz="1800" dirty="0" smtClean="0"/>
          </a:p>
          <a:p>
            <a:r>
              <a:rPr lang="zh-CN" altLang="en-US" dirty="0" smtClean="0"/>
              <a:t>一幅二维图像是一个曲面 </a:t>
            </a:r>
            <a:r>
              <a:rPr lang="en-US" altLang="zh-CN" dirty="0" smtClean="0"/>
              <a:t>(</a:t>
            </a:r>
            <a:r>
              <a:rPr lang="zh-CN" altLang="en-US" dirty="0" smtClean="0"/>
              <a:t>经平滑处理）</a:t>
            </a:r>
            <a:r>
              <a:rPr lang="en-US" altLang="zh-CN" dirty="0" smtClean="0"/>
              <a:t/>
            </a:r>
            <a:br>
              <a:rPr lang="en-US" altLang="zh-CN" dirty="0" smtClean="0"/>
            </a:br>
            <a:r>
              <a:rPr lang="en-US" sz="1800" dirty="0"/>
              <a:t>	</a:t>
            </a:r>
            <a:r>
              <a:rPr lang="en-US" sz="1800" dirty="0" smtClean="0">
                <a:solidFill>
                  <a:srgbClr val="009900"/>
                </a:solidFill>
                <a:sym typeface="Wingdings" panose="05000000000000000000" pitchFamily="2" charset="2"/>
              </a:rPr>
              <a:t> </a:t>
            </a:r>
            <a:r>
              <a:rPr lang="zh-CN" altLang="en-US" sz="1800" dirty="0" smtClean="0">
                <a:solidFill>
                  <a:srgbClr val="009900"/>
                </a:solidFill>
                <a:sym typeface="Wingdings" panose="05000000000000000000" pitchFamily="2" charset="2"/>
              </a:rPr>
              <a:t>数学工具</a:t>
            </a:r>
            <a:r>
              <a:rPr lang="en-US" sz="1800" dirty="0" smtClean="0">
                <a:solidFill>
                  <a:srgbClr val="009900"/>
                </a:solidFill>
                <a:sym typeface="Wingdings" panose="05000000000000000000" pitchFamily="2" charset="2"/>
              </a:rPr>
              <a:t>: </a:t>
            </a:r>
            <a:r>
              <a:rPr lang="zh-CN" altLang="en-US" sz="1800" dirty="0" smtClean="0">
                <a:solidFill>
                  <a:srgbClr val="009900"/>
                </a:solidFill>
                <a:sym typeface="Wingdings" panose="05000000000000000000" pitchFamily="2" charset="2"/>
              </a:rPr>
              <a:t>微积分，微分几何</a:t>
            </a:r>
            <a:r>
              <a:rPr lang="en-US" altLang="zh-CN" sz="1800" dirty="0" smtClean="0">
                <a:solidFill>
                  <a:srgbClr val="009900"/>
                </a:solidFill>
                <a:sym typeface="Wingdings" panose="05000000000000000000" pitchFamily="2" charset="2"/>
              </a:rPr>
              <a:t>…</a:t>
            </a:r>
            <a:endParaRPr lang="en-US" sz="1800" dirty="0">
              <a:solidFill>
                <a:srgbClr val="009900"/>
              </a:solidFill>
            </a:endParaRPr>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7</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840" t="7109" r="13063" b="14466"/>
          <a:stretch/>
        </p:blipFill>
        <p:spPr bwMode="auto">
          <a:xfrm>
            <a:off x="6082840" y="1217964"/>
            <a:ext cx="2857780" cy="184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840" y="3728545"/>
            <a:ext cx="2801287" cy="2100965"/>
          </a:xfrm>
          <a:prstGeom prst="rect">
            <a:avLst/>
          </a:prstGeom>
        </p:spPr>
      </p:pic>
      <p:sp>
        <p:nvSpPr>
          <p:cNvPr id="8" name="Title 1"/>
          <p:cNvSpPr>
            <a:spLocks noGrp="1"/>
          </p:cNvSpPr>
          <p:nvPr>
            <p:ph type="title"/>
          </p:nvPr>
        </p:nvSpPr>
        <p:spPr>
          <a:xfrm>
            <a:off x="457200" y="556578"/>
            <a:ext cx="8229600" cy="548322"/>
          </a:xfrm>
        </p:spPr>
        <p:txBody>
          <a:bodyPr/>
          <a:lstStyle/>
          <a:p>
            <a:r>
              <a:rPr lang="zh-CN" altLang="en-US" sz="2600" dirty="0" smtClean="0"/>
              <a:t>什么是图像？</a:t>
            </a:r>
            <a:r>
              <a:rPr lang="en-US" altLang="zh-CN" sz="2600" dirty="0" smtClean="0"/>
              <a:t>(III)</a:t>
            </a:r>
            <a:endParaRPr lang="en-US" sz="2600" dirty="0"/>
          </a:p>
        </p:txBody>
      </p:sp>
    </p:spTree>
    <p:extLst>
      <p:ext uri="{BB962C8B-B14F-4D97-AF65-F5344CB8AC3E}">
        <p14:creationId xmlns:p14="http://schemas.microsoft.com/office/powerpoint/2010/main" val="2140720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600" dirty="0" smtClean="0"/>
              <a:t>什么是图像？</a:t>
            </a:r>
            <a:r>
              <a:rPr lang="en-US" altLang="zh-CN" sz="2600" dirty="0" smtClean="0"/>
              <a:t>(IV)</a:t>
            </a:r>
            <a:endParaRPr lang="en-US" sz="2600" dirty="0"/>
          </a:p>
        </p:txBody>
      </p:sp>
      <p:sp>
        <p:nvSpPr>
          <p:cNvPr id="4" name="Slide Number Placeholder 3"/>
          <p:cNvSpPr>
            <a:spLocks noGrp="1"/>
          </p:cNvSpPr>
          <p:nvPr>
            <p:ph type="sldNum" sz="quarter" idx="10"/>
          </p:nvPr>
        </p:nvSpPr>
        <p:spPr/>
        <p:txBody>
          <a:bodyPr/>
          <a:lstStyle/>
          <a:p>
            <a:pPr>
              <a:defRPr/>
            </a:pPr>
            <a:fld id="{3A5AF907-7185-42E0-8068-70682D5E8984}" type="slidenum">
              <a:rPr lang="en-US" smtClean="0"/>
              <a:pPr>
                <a:defRPr/>
              </a:pPr>
              <a:t>8</a:t>
            </a:fld>
            <a:endParaRPr lang="en-US"/>
          </a:p>
        </p:txBody>
      </p:sp>
      <p:pic>
        <p:nvPicPr>
          <p:cNvPr id="7" name="Usain Bolt 9.58 100m New World Record Berlin [HQ].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4673" y="1284536"/>
            <a:ext cx="7856432" cy="4994344"/>
          </a:xfrm>
          <a:prstGeom prst="rect">
            <a:avLst/>
          </a:prstGeom>
        </p:spPr>
      </p:pic>
    </p:spTree>
    <p:extLst>
      <p:ext uri="{BB962C8B-B14F-4D97-AF65-F5344CB8AC3E}">
        <p14:creationId xmlns:p14="http://schemas.microsoft.com/office/powerpoint/2010/main" val="18812341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自然场景图像</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0357" y="4094609"/>
            <a:ext cx="3237365" cy="2160487"/>
          </a:xfrm>
        </p:spPr>
      </p:pic>
      <p:sp>
        <p:nvSpPr>
          <p:cNvPr id="4" name="灯片编号占位符 3"/>
          <p:cNvSpPr>
            <a:spLocks noGrp="1"/>
          </p:cNvSpPr>
          <p:nvPr>
            <p:ph type="sldNum" sz="quarter" idx="10"/>
          </p:nvPr>
        </p:nvSpPr>
        <p:spPr/>
        <p:txBody>
          <a:bodyPr/>
          <a:lstStyle/>
          <a:p>
            <a:pPr>
              <a:defRPr/>
            </a:pPr>
            <a:fld id="{3A5AF907-7185-42E0-8068-70682D5E8984}" type="slidenum">
              <a:rPr lang="en-US" smtClean="0"/>
              <a:pPr>
                <a:defRPr/>
              </a:pPr>
              <a:t>9</a:t>
            </a:fld>
            <a:endParaRPr 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963" y="3814446"/>
            <a:ext cx="3237366" cy="216048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093" y="1693168"/>
            <a:ext cx="3237365" cy="2160487"/>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8763" y="1218598"/>
            <a:ext cx="3237366" cy="2160487"/>
          </a:xfrm>
          <a:prstGeom prst="rect">
            <a:avLst/>
          </a:prstGeom>
        </p:spPr>
      </p:pic>
      <p:sp>
        <p:nvSpPr>
          <p:cNvPr id="9" name="文本框 8"/>
          <p:cNvSpPr txBox="1"/>
          <p:nvPr/>
        </p:nvSpPr>
        <p:spPr>
          <a:xfrm>
            <a:off x="98322" y="6410295"/>
            <a:ext cx="9045678" cy="523220"/>
          </a:xfrm>
          <a:prstGeom prst="rect">
            <a:avLst/>
          </a:prstGeom>
          <a:noFill/>
        </p:spPr>
        <p:txBody>
          <a:bodyPr wrap="square" rtlCol="0">
            <a:spAutoFit/>
          </a:bodyPr>
          <a:lstStyle/>
          <a:p>
            <a:r>
              <a:rPr lang="en-US" altLang="zh-CN" sz="1400" dirty="0" smtClean="0"/>
              <a:t>Berkeley Segmentation Data Set 500</a:t>
            </a:r>
          </a:p>
          <a:p>
            <a:r>
              <a:rPr lang="en-US" altLang="zh-CN" sz="1400" dirty="0" smtClean="0">
                <a:hlinkClick r:id="rId6"/>
              </a:rPr>
              <a:t>https</a:t>
            </a:r>
            <a:r>
              <a:rPr lang="en-US" altLang="zh-CN" sz="1400" dirty="0">
                <a:hlinkClick r:id="rId6"/>
              </a:rPr>
              <a:t>://www2.eecs.berkeley.edu/Research/Projects/CS/vision/bsds/</a:t>
            </a:r>
            <a:r>
              <a:rPr lang="en-US" altLang="zh-CN" sz="1400" dirty="0" smtClean="0"/>
              <a:t> </a:t>
            </a:r>
            <a:endParaRPr lang="zh-CN" altLang="en-US" sz="1400" dirty="0"/>
          </a:p>
        </p:txBody>
      </p:sp>
    </p:spTree>
    <p:extLst>
      <p:ext uri="{BB962C8B-B14F-4D97-AF65-F5344CB8AC3E}">
        <p14:creationId xmlns:p14="http://schemas.microsoft.com/office/powerpoint/2010/main" val="209481347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9088</TotalTime>
  <Words>2644</Words>
  <Application>Microsoft Office PowerPoint</Application>
  <PresentationFormat>全屏显示(4:3)</PresentationFormat>
  <Paragraphs>480</Paragraphs>
  <Slides>63</Slides>
  <Notes>24</Notes>
  <HiddenSlides>0</HiddenSlides>
  <MMClips>1</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70" baseType="lpstr">
      <vt:lpstr>宋体</vt:lpstr>
      <vt:lpstr>Arial</vt:lpstr>
      <vt:lpstr>Symbol</vt:lpstr>
      <vt:lpstr>Tahoma</vt:lpstr>
      <vt:lpstr>Wingdings</vt:lpstr>
      <vt:lpstr>Default Design</vt:lpstr>
      <vt:lpstr>Equation</vt:lpstr>
      <vt:lpstr>081100M01002H   图像处理与分析   第一讲: 视觉与图像 (I)   图像处理简介，课程安排与要求，人类视觉机理</vt:lpstr>
      <vt:lpstr>内容提纲</vt:lpstr>
      <vt:lpstr>PowerPoint 演示文稿</vt:lpstr>
      <vt:lpstr>什么是图像？(I)</vt:lpstr>
      <vt:lpstr>图像中包含哪些信息？</vt:lpstr>
      <vt:lpstr>什么是图像？(II)</vt:lpstr>
      <vt:lpstr>什么是图像？(III)</vt:lpstr>
      <vt:lpstr>什么是图像？(IV)</vt:lpstr>
      <vt:lpstr>自然场景图像</vt:lpstr>
      <vt:lpstr>社会场景图像</vt:lpstr>
      <vt:lpstr>图像分割示例 (I)</vt:lpstr>
      <vt:lpstr>图像分割示例 (II)</vt:lpstr>
      <vt:lpstr>遥感图像示例</vt:lpstr>
      <vt:lpstr>空间应用图像示例</vt:lpstr>
      <vt:lpstr>PowerPoint 演示文稿</vt:lpstr>
      <vt:lpstr>PowerPoint 演示文稿</vt:lpstr>
      <vt:lpstr>PowerPoint 演示文稿</vt:lpstr>
      <vt:lpstr>按照光子能量排列的电磁波谱</vt:lpstr>
      <vt:lpstr>X射线成像</vt:lpstr>
      <vt:lpstr>总结：图像数据</vt:lpstr>
      <vt:lpstr>PowerPoint 演示文稿</vt:lpstr>
      <vt:lpstr>图像处理的重要性 (I)</vt:lpstr>
      <vt:lpstr>图像处理的重要性 (II)</vt:lpstr>
      <vt:lpstr>图像处理的重要性 (III)</vt:lpstr>
      <vt:lpstr>图像处理的不同层次</vt:lpstr>
      <vt:lpstr>图像处理与计算机视觉/人工智能的关系</vt:lpstr>
      <vt:lpstr>图像处理的简单历史回顾</vt:lpstr>
      <vt:lpstr>PowerPoint 演示文稿</vt:lpstr>
      <vt:lpstr>PowerPoint 演示文稿</vt:lpstr>
      <vt:lpstr>PowerPoint 演示文稿</vt:lpstr>
      <vt:lpstr>课程内容 （I）</vt:lpstr>
      <vt:lpstr>课程内容 （II）</vt:lpstr>
      <vt:lpstr>PowerPoint 演示文稿</vt:lpstr>
      <vt:lpstr>教学方式 (I)</vt:lpstr>
      <vt:lpstr>教学方式 (II)</vt:lpstr>
      <vt:lpstr>教学方式 (II)</vt:lpstr>
      <vt:lpstr>考核方式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生成图像的电磁波谱</vt:lpstr>
      <vt:lpstr>PowerPoint 演示文稿</vt:lpstr>
      <vt:lpstr>本领域的重要国际会议</vt:lpstr>
      <vt:lpstr>本领域的重要专业杂志</vt:lpstr>
      <vt:lpstr>课程有关的网上资源</vt:lpstr>
      <vt:lpstr>有关的网上课程</vt:lpstr>
      <vt:lpstr>PowerPoint 演示文稿</vt:lpstr>
      <vt:lpstr>MATLAB Overview</vt:lpstr>
      <vt:lpstr>Advantages of MATLAB (I)</vt:lpstr>
      <vt:lpstr>Advantages of MATLAB (II)</vt:lpstr>
      <vt:lpstr>MATLAB Toolboxes (I)</vt:lpstr>
      <vt:lpstr>MATLAB Toolboxes (II)</vt:lpstr>
      <vt:lpstr>Limitations of MATLAB</vt:lpstr>
      <vt:lpstr>Learning MATLAB</vt:lpstr>
      <vt:lpstr>Getting Help with MATLAB</vt:lpstr>
      <vt:lpstr>A Partial List of Resources</vt:lpstr>
    </vt:vector>
  </TitlesOfParts>
  <Company>Personal Computer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Topics in Computational Biology</dc:title>
  <dc:creator>geyang</dc:creator>
  <cp:lastModifiedBy>GeYANG</cp:lastModifiedBy>
  <cp:revision>1092</cp:revision>
  <cp:lastPrinted>2017-01-23T14:59:55Z</cp:lastPrinted>
  <dcterms:created xsi:type="dcterms:W3CDTF">2009-01-10T16:37:29Z</dcterms:created>
  <dcterms:modified xsi:type="dcterms:W3CDTF">2019-09-05T09:56:02Z</dcterms:modified>
</cp:coreProperties>
</file>